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44C12-358B-45CA-AAB9-67631A7587C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38E71-7B30-4DF4-B113-D974027E8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24553-4230-4E71-8E82-BC87236BC674}" type="slidenum">
              <a:rPr lang="en-US" altLang="ja-JP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9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4A8-D1A4-46BE-A280-2BE8525E3029}" type="slidenum">
              <a:rPr lang="zh-TW" altLang="en-US">
                <a:solidFill>
                  <a:srgbClr val="000000"/>
                </a:solidFill>
              </a:rPr>
              <a:pPr/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8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0073AC9C-370A-40D2-B138-00490C1ACEAF}" type="slidenum">
              <a:rPr lang="en-US" altLang="zh-TW"/>
              <a:pPr eaLnBrk="1" hangingPunct="1"/>
              <a:t>10</a:t>
            </a:fld>
            <a:endParaRPr lang="en-US" altLang="zh-TW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79413" y="712788"/>
            <a:ext cx="6097587" cy="3430587"/>
          </a:xfrm>
          <a:ln w="12700" cap="flat">
            <a:solidFill>
              <a:schemeClr val="tx1"/>
            </a:solidFill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68800"/>
            <a:ext cx="506095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02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8FDFEAA-E46B-451F-9599-839370442B62}" type="slidenum">
              <a:rPr lang="en-US" altLang="zh-TW"/>
              <a:pPr eaLnBrk="1" hangingPunct="1"/>
              <a:t>11</a:t>
            </a:fld>
            <a:endParaRPr lang="en-US" altLang="zh-TW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79413" y="712788"/>
            <a:ext cx="6097587" cy="3430587"/>
          </a:xfrm>
          <a:ln w="12700" cap="flat">
            <a:solidFill>
              <a:schemeClr val="tx1"/>
            </a:solidFill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68800"/>
            <a:ext cx="506095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47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0"/>
            <a:ext cx="12192000" cy="5562600"/>
          </a:xfrm>
          <a:prstGeom prst="rect">
            <a:avLst/>
          </a:prstGeom>
          <a:solidFill>
            <a:srgbClr val="0894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9685" y="460375"/>
            <a:ext cx="2070100" cy="1303338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5351" y="460375"/>
            <a:ext cx="2067983" cy="1303338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06034" y="3846513"/>
            <a:ext cx="276436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25" descr="Clients:DCX - Dow Corning-XIAMETER:001370 - Dow Corning Brand Guidelines update:Concepts:PowerPoint:Images:dc_trans-logo-L_rgb_e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961064"/>
            <a:ext cx="10972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26685" y="460375"/>
            <a:ext cx="2070100" cy="1303338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1018" y="460375"/>
            <a:ext cx="2070100" cy="1303338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1901" y="460375"/>
            <a:ext cx="2070100" cy="1303338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hr"/>
          <p:cNvSpPr txBox="1"/>
          <p:nvPr userDrawn="1"/>
        </p:nvSpPr>
        <p:spPr>
          <a:xfrm>
            <a:off x="11988800" y="0"/>
            <a:ext cx="1219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800">
              <a:solidFill>
                <a:srgbClr val="000000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5600" y="2209800"/>
            <a:ext cx="9652000" cy="1219200"/>
          </a:xfrm>
        </p:spPr>
        <p:txBody>
          <a:bodyPr lIns="91440" rIns="9144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505200"/>
            <a:ext cx="8737600" cy="609600"/>
          </a:xfrm>
        </p:spPr>
        <p:txBody>
          <a:bodyPr lIns="91440" rIns="9144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335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/>
            </a:lvl1pPr>
            <a:lvl2pPr>
              <a:buFont typeface="Wingdings" pitchFamily="2" charset="2"/>
              <a:buChar char="Ø"/>
              <a:defRPr sz="1800"/>
            </a:lvl2pPr>
            <a:lvl3pPr>
              <a:buFont typeface="Wingdings" pitchFamily="2" charset="2"/>
              <a:buChar char="ü"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607A-0D39-4791-8596-7712955A6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083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AF62-E4C8-4ECC-83B2-649D9CBC02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24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6993-2B84-4615-993F-E3898645C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43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46389-E5DA-4EE0-AC80-CC64437DCC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696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1E60-40B5-41D1-8FD5-690E4176F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625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E904-F4EF-4751-928E-A4B18BCF11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893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AE0C-C7E9-4A85-A8F8-7B2823AB80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560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0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B21F9-223D-4E57-BDF5-9A11CEBBA1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55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5EB73-0DA4-4B01-9C18-4EF81E278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476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28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85A9-492C-4999-A3CE-053DEF069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021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2263776"/>
            <a:ext cx="10333567" cy="1166813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algn="ctr">
              <a:lnSpc>
                <a:spcPct val="90000"/>
              </a:lnSpc>
              <a:defRPr sz="3600">
                <a:solidFill>
                  <a:srgbClr val="11B4A7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849688"/>
            <a:ext cx="8504767" cy="1714500"/>
          </a:xfrm>
        </p:spPr>
        <p:txBody>
          <a:bodyPr/>
          <a:lstStyle>
            <a:lvl1pPr marL="0" indent="0" algn="ctr">
              <a:defRPr sz="25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857876"/>
            <a:ext cx="1219411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654301" y="6321425"/>
            <a:ext cx="4163484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46667" y="6164264"/>
            <a:ext cx="123613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IAMLabel"/>
          <p:cNvSpPr txBox="1">
            <a:spLocks noChangeArrowheads="1"/>
          </p:cNvSpPr>
          <p:nvPr userDrawn="1"/>
        </p:nvSpPr>
        <p:spPr bwMode="auto">
          <a:xfrm>
            <a:off x="12007270" y="-14288"/>
            <a:ext cx="1847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800" i="1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34813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17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5262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1" y="1096963"/>
            <a:ext cx="5080000" cy="451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0451" y="1096963"/>
            <a:ext cx="5080000" cy="451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30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49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01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2715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7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4062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9021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0993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9584" y="373063"/>
            <a:ext cx="2700867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867" y="373063"/>
            <a:ext cx="7901517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60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373063"/>
            <a:ext cx="10363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7251" y="1096963"/>
            <a:ext cx="5080000" cy="451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0451" y="1096963"/>
            <a:ext cx="5080000" cy="451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5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373063"/>
            <a:ext cx="10363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7251" y="1096963"/>
            <a:ext cx="5080000" cy="451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0451" y="1096964"/>
            <a:ext cx="5080000" cy="217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0451" y="3429001"/>
            <a:ext cx="5080000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62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373063"/>
            <a:ext cx="10363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7251" y="1096963"/>
            <a:ext cx="5080000" cy="4513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40451" y="1096963"/>
            <a:ext cx="5080000" cy="4513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628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373063"/>
            <a:ext cx="10363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57251" y="1096963"/>
            <a:ext cx="10363200" cy="4513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52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373063"/>
            <a:ext cx="10363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57251" y="1096963"/>
            <a:ext cx="10363200" cy="4513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34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6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6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3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6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28B5-A749-4971-AE5D-0D3B459277ED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FEF5-8B15-4F8D-A4DF-DC922AFDAB6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hr"/>
          <p:cNvSpPr txBox="1"/>
          <p:nvPr userDrawn="1"/>
        </p:nvSpPr>
        <p:spPr>
          <a:xfrm>
            <a:off x="0" y="0"/>
            <a:ext cx="12192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endParaRPr lang="en-US" sz="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3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6844CD23-4C33-4697-BA12-B0B13203C6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053" name="Picture 16" descr="Clients:DCX - Dow Corning-XIAMETER:001370 - Dow Corning Brand Guidelines update:Concepts:PowerPoint:Images:dc_trans-logo-L_rgb_en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5961064"/>
            <a:ext cx="109728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r"/>
          <p:cNvSpPr txBox="1"/>
          <p:nvPr/>
        </p:nvSpPr>
        <p:spPr>
          <a:xfrm>
            <a:off x="0" y="0"/>
            <a:ext cx="1219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en-US" sz="800">
              <a:solidFill>
                <a:srgbClr val="000000"/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+mj-lt"/>
          <a:ea typeface="MS PGothic" pitchFamily="34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  <a:ea typeface="MS PGothic" pitchFamily="34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8948F"/>
          </a:solidFill>
          <a:latin typeface="Arial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867" y="373063"/>
            <a:ext cx="103632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314" tIns="41157" rIns="82314" bIns="411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1" y="1096963"/>
            <a:ext cx="103632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857876"/>
            <a:ext cx="1219411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654301" y="6321425"/>
            <a:ext cx="4163484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46667" y="6164264"/>
            <a:ext cx="123613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hr"/>
          <p:cNvSpPr txBox="1">
            <a:spLocks noChangeArrowheads="1"/>
          </p:cNvSpPr>
          <p:nvPr userDrawn="1"/>
        </p:nvSpPr>
        <p:spPr bwMode="auto">
          <a:xfrm>
            <a:off x="0" y="0"/>
            <a:ext cx="1847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800" i="1">
              <a:solidFill>
                <a:srgbClr val="000000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87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200" kern="1200">
          <a:solidFill>
            <a:srgbClr val="C3C3C3"/>
          </a:solidFill>
          <a:latin typeface="+mn-lt"/>
          <a:ea typeface="+mn-ea"/>
          <a:cs typeface="+mn-cs"/>
        </a:defRPr>
      </a:lvl1pPr>
      <a:lvl2pPr marL="731838" indent="-285750" algn="l" rtl="0" fontAlgn="base">
        <a:spcBef>
          <a:spcPct val="20000"/>
        </a:spcBef>
        <a:spcAft>
          <a:spcPct val="0"/>
        </a:spcAft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625" indent="-228600" algn="l" rtl="0" fontAlgn="base">
        <a:spcBef>
          <a:spcPct val="20000"/>
        </a:spcBef>
        <a:spcAft>
          <a:spcPct val="0"/>
        </a:spcAft>
        <a:buClr>
          <a:srgbClr val="00C7EB"/>
        </a:buClr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954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25613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17" Type="http://schemas.openxmlformats.org/officeDocument/2006/relationships/image" Target="../media/image48.jpeg"/><Relationship Id="rId2" Type="http://schemas.openxmlformats.org/officeDocument/2006/relationships/image" Target="../media/image34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5" Type="http://schemas.openxmlformats.org/officeDocument/2006/relationships/hyperlink" Target="http://www.dowcorning.com/content/rubber/rubberapps/app_consumer.asp?DCWS=Rubber%20Fabrication&amp;DCWSS=Rubber%20Applications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2514600"/>
            <a:ext cx="1381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14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514600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C:\Documents and Settings\klin\Desktop\PCB-AV12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1" y="2565400"/>
            <a:ext cx="12938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3352800" y="2895600"/>
            <a:ext cx="457200" cy="53340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7088" y="2489200"/>
            <a:ext cx="125571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5181600" y="2895600"/>
            <a:ext cx="457200" cy="53340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7086600" y="2895600"/>
            <a:ext cx="381000" cy="53340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8763000" y="2895600"/>
            <a:ext cx="381000" cy="53340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1676400" y="4114800"/>
          <a:ext cx="8839200" cy="457200"/>
        </p:xfrm>
        <a:graphic>
          <a:graphicData uri="http://schemas.openxmlformats.org/drawingml/2006/table">
            <a:tbl>
              <a:tblPr/>
              <a:tblGrid>
                <a:gridCol w="300038"/>
                <a:gridCol w="1757362"/>
                <a:gridCol w="1905000"/>
                <a:gridCol w="1828800"/>
                <a:gridCol w="1524000"/>
                <a:gridCol w="15240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E-Glass yarn producers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Glass cloth fabricators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(customers)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Copper clad laminate producers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PCB board producers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PCB assemblers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0" name="Right Arrow 49"/>
          <p:cNvSpPr/>
          <p:nvPr/>
        </p:nvSpPr>
        <p:spPr>
          <a:xfrm rot="16200000">
            <a:off x="9364663" y="1836738"/>
            <a:ext cx="854075" cy="533400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6400" y="304801"/>
            <a:ext cx="6781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BBE0E3">
                    <a:lumMod val="50000"/>
                  </a:srgbClr>
                </a:solidFill>
                <a:cs typeface="Arial" pitchFamily="34" charset="0"/>
              </a:rPr>
              <a:t>What is PCB?</a:t>
            </a:r>
            <a:endParaRPr lang="en-US" sz="2400" dirty="0">
              <a:solidFill>
                <a:srgbClr val="BBE0E3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 rot="-5400000">
            <a:off x="4417368" y="-1216818"/>
            <a:ext cx="461665" cy="5029200"/>
          </a:xfrm>
          <a:prstGeom prst="rect">
            <a:avLst/>
          </a:prstGeom>
          <a:solidFill>
            <a:srgbClr val="2BC0C7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600" b="1">
                <a:solidFill>
                  <a:srgbClr val="000000"/>
                </a:solidFill>
                <a:cs typeface="Arial" pitchFamily="34" charset="0"/>
              </a:rPr>
              <a:t>PCB Value Chain related to Composites business</a:t>
            </a:r>
          </a:p>
        </p:txBody>
      </p:sp>
      <p:sp>
        <p:nvSpPr>
          <p:cNvPr id="59" name="Right Arrow 58"/>
          <p:cNvSpPr/>
          <p:nvPr/>
        </p:nvSpPr>
        <p:spPr>
          <a:xfrm rot="5400000">
            <a:off x="3810000" y="2057400"/>
            <a:ext cx="381000" cy="533400"/>
          </a:xfrm>
          <a:prstGeom prst="rightArrow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0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752601"/>
            <a:ext cx="8382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1762126"/>
            <a:ext cx="1200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ight Arrow 61"/>
          <p:cNvSpPr/>
          <p:nvPr/>
        </p:nvSpPr>
        <p:spPr>
          <a:xfrm rot="5400000">
            <a:off x="4648200" y="2057400"/>
            <a:ext cx="381000" cy="533400"/>
          </a:xfrm>
          <a:prstGeom prst="right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Right Arrow 62"/>
          <p:cNvSpPr/>
          <p:nvPr/>
        </p:nvSpPr>
        <p:spPr>
          <a:xfrm rot="5400000">
            <a:off x="2247900" y="2174875"/>
            <a:ext cx="228600" cy="304800"/>
          </a:xfrm>
          <a:prstGeom prst="rightArrow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2628900" y="2174875"/>
            <a:ext cx="228600" cy="304800"/>
          </a:xfrm>
          <a:prstGeom prst="right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5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032001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2047875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ight Arrow 66"/>
          <p:cNvSpPr/>
          <p:nvPr/>
        </p:nvSpPr>
        <p:spPr>
          <a:xfrm rot="5400000">
            <a:off x="6057900" y="2222500"/>
            <a:ext cx="228600" cy="304800"/>
          </a:xfrm>
          <a:prstGeom prst="rightArrow">
            <a:avLst/>
          </a:prstGeom>
          <a:solidFill>
            <a:srgbClr val="0080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 rot="5400000">
            <a:off x="6438900" y="2222500"/>
            <a:ext cx="228600" cy="304800"/>
          </a:xfrm>
          <a:prstGeom prst="rightArrow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9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079626"/>
            <a:ext cx="381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095500"/>
            <a:ext cx="533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 descr="C:\Users\XYANG9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771525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 descr="C:\Users\XYANG9\Desktop\images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1" y="838201"/>
            <a:ext cx="5699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 descr="C:\Users\XYANG9\Desktop\images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96476" y="890589"/>
            <a:ext cx="6191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 descr="C:\Users\XYANG9\Desktop\images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01226" y="304801"/>
            <a:ext cx="714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 descr="C:\Users\XYANG9\Desktop\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67801" y="314325"/>
            <a:ext cx="708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" descr="C:\Users\XYANG9\Desktop\images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1" y="314325"/>
            <a:ext cx="727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ectangle 79"/>
          <p:cNvSpPr/>
          <p:nvPr/>
        </p:nvSpPr>
        <p:spPr>
          <a:xfrm>
            <a:off x="8229600" y="228601"/>
            <a:ext cx="2362200" cy="1228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8400" y="150495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BBE0E3">
                    <a:lumMod val="50000"/>
                  </a:srgbClr>
                </a:solidFill>
                <a:cs typeface="Arial" pitchFamily="34" charset="0"/>
              </a:rPr>
              <a:t>Printed Circuit Board. Fundament of </a:t>
            </a:r>
            <a:r>
              <a:rPr lang="en-US" sz="2000" b="1" dirty="0">
                <a:solidFill>
                  <a:srgbClr val="BBE0E3">
                    <a:lumMod val="50000"/>
                  </a:srgbClr>
                </a:solidFill>
                <a:cs typeface="Arial" pitchFamily="34" charset="0"/>
              </a:rPr>
              <a:t>electronics!!</a:t>
            </a:r>
            <a:endParaRPr lang="en-US" dirty="0">
              <a:solidFill>
                <a:srgbClr val="BBE0E3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434295">
            <a:off x="7989888" y="1990725"/>
            <a:ext cx="1281112" cy="484188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705600" y="0"/>
            <a:ext cx="1435100" cy="1143000"/>
          </a:xfrm>
          <a:prstGeom prst="rightArrow">
            <a:avLst>
              <a:gd name="adj1" fmla="val 57869"/>
              <a:gd name="adj2" fmla="val 43443"/>
            </a:avLst>
          </a:prstGeom>
          <a:solidFill>
            <a:srgbClr val="36CACA"/>
          </a:solidFill>
          <a:ln>
            <a:solidFill>
              <a:srgbClr val="2BC0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</a:rPr>
              <a:t>Various electronics devices</a:t>
            </a:r>
          </a:p>
        </p:txBody>
      </p:sp>
    </p:spTree>
    <p:extLst>
      <p:ext uri="{BB962C8B-B14F-4D97-AF65-F5344CB8AC3E}">
        <p14:creationId xmlns:p14="http://schemas.microsoft.com/office/powerpoint/2010/main" val="2628132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2" grpId="0" animBg="1"/>
      <p:bldP spid="44" grpId="0" animBg="1"/>
      <p:bldP spid="50" grpId="0" animBg="1"/>
      <p:bldP spid="98" grpId="0" build="allAtOnce" animBg="1"/>
      <p:bldP spid="59" grpId="0" animBg="1"/>
      <p:bldP spid="62" grpId="0" animBg="1"/>
      <p:bldP spid="63" grpId="0" animBg="1"/>
      <p:bldP spid="64" grpId="0" animBg="1"/>
      <p:bldP spid="67" grpId="0" animBg="1"/>
      <p:bldP spid="68" grpId="0" animBg="1"/>
      <p:bldP spid="80" grpId="0" animBg="1"/>
      <p:bldP spid="35" grpId="0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24000" y="61722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>
                <a:solidFill>
                  <a:schemeClr val="bg2"/>
                </a:solidFill>
              </a:rPr>
              <a:t>\\st\pcci ind.\wbchen\dcc-chinese.ppt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402138" y="6324600"/>
            <a:ext cx="1897062" cy="457200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8C949EF-4471-4C0C-9FEF-85BBE8CA50D8}" type="slidenum">
              <a:rPr kumimoji="0" lang="en-US" altLang="zh-TW">
                <a:solidFill>
                  <a:schemeClr val="bg2"/>
                </a:solidFill>
                <a:latin typeface="Times New Roman" panose="02020603050405020304" pitchFamily="18" charset="0"/>
              </a:rPr>
              <a:pPr/>
              <a:t>10</a:t>
            </a:fld>
            <a:endParaRPr kumimoji="0" lang="en-US" altLang="zh-TW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986589" y="457200"/>
            <a:ext cx="3443287" cy="33528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3600">
                <a:solidFill>
                  <a:srgbClr val="FF3399"/>
                </a:solidFill>
              </a:rPr>
              <a:t>航天工業 </a:t>
            </a:r>
            <a:r>
              <a:rPr lang="en-US" altLang="zh-TW" sz="3600">
                <a:solidFill>
                  <a:srgbClr val="FF3399"/>
                </a:solidFill>
              </a:rPr>
              <a:t>:</a:t>
            </a:r>
            <a:endParaRPr lang="en-US" altLang="zh-TW" sz="2600">
              <a:solidFill>
                <a:srgbClr val="FF3399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2600"/>
              <a:t>耐燒蝕材料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600"/>
              <a:t>黏著劑 </a:t>
            </a:r>
            <a:r>
              <a:rPr lang="en-US" altLang="zh-TW" sz="2600"/>
              <a:t>/ </a:t>
            </a:r>
            <a:r>
              <a:rPr lang="zh-TW" altLang="en-US" sz="2600"/>
              <a:t>密封件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2600"/>
              <a:t>塗料</a:t>
            </a:r>
          </a:p>
        </p:txBody>
      </p:sp>
      <p:pic>
        <p:nvPicPr>
          <p:cNvPr id="62469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3425826"/>
            <a:ext cx="37623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2346326" y="3606801"/>
            <a:ext cx="32416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 sz="3600" b="1">
                <a:solidFill>
                  <a:srgbClr val="FF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汽車工業 </a:t>
            </a:r>
            <a:r>
              <a:rPr kumimoji="0" lang="en-US" altLang="zh-TW" sz="3600" b="1">
                <a:solidFill>
                  <a:srgbClr val="FF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endParaRPr kumimoji="0" lang="en-US" altLang="zh-TW" sz="240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</a:pPr>
            <a:r>
              <a:rPr kumimoji="0" lang="en-US" altLang="zh-TW" sz="2400">
                <a:latin typeface="Times New Roman" panose="02020603050405020304" pitchFamily="18" charset="0"/>
              </a:rPr>
              <a:t>    </a:t>
            </a:r>
            <a:r>
              <a:rPr kumimoji="0" lang="zh-TW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黏著劑 </a:t>
            </a:r>
            <a:r>
              <a:rPr kumimoji="0" lang="en-US" altLang="zh-TW" sz="28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 </a:t>
            </a:r>
            <a:r>
              <a:rPr kumimoji="0" lang="zh-TW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硅橡膠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Tx/>
              <a:buChar char="•"/>
            </a:pPr>
            <a:r>
              <a:rPr kumimoji="0" lang="zh-TW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密封膠</a:t>
            </a:r>
          </a:p>
          <a:p>
            <a:pPr>
              <a:lnSpc>
                <a:spcPct val="120000"/>
              </a:lnSpc>
              <a:buClr>
                <a:srgbClr val="CC3300"/>
              </a:buClr>
              <a:buFontTx/>
              <a:buChar char="•"/>
            </a:pPr>
            <a:r>
              <a:rPr kumimoji="0" lang="zh-TW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潤滑劑</a:t>
            </a:r>
          </a:p>
        </p:txBody>
      </p:sp>
      <p:pic>
        <p:nvPicPr>
          <p:cNvPr id="62471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479426"/>
            <a:ext cx="329882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83327"/>
      </p:ext>
    </p:extLst>
  </p:cSld>
  <p:clrMapOvr>
    <a:masterClrMapping/>
  </p:clrMapOvr>
  <p:transition spd="slow">
    <p:fade thruBlk="1"/>
    <p:sndAc>
      <p:stSnd>
        <p:snd r:embed="rId3" name="Slide Projector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524000" y="61722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>
                <a:solidFill>
                  <a:schemeClr val="bg2"/>
                </a:solidFill>
              </a:rPr>
              <a:t>\\st\pcci ind.\wbchen\dcc-chinese.ppt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02138" y="6324600"/>
            <a:ext cx="1897062" cy="457200"/>
          </a:xfrm>
          <a:prstGeom prst="rect">
            <a:avLst/>
          </a:prstGeo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135AD22-813F-47C1-B48E-ABAF070A64A1}" type="slidenum">
              <a:rPr kumimoji="0" lang="en-US" altLang="zh-TW">
                <a:solidFill>
                  <a:schemeClr val="bg2"/>
                </a:solidFill>
                <a:latin typeface="Times New Roman" panose="02020603050405020304" pitchFamily="18" charset="0"/>
              </a:rPr>
              <a:pPr/>
              <a:t>11</a:t>
            </a:fld>
            <a:endParaRPr kumimoji="0" lang="en-US" altLang="zh-TW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363788" y="609600"/>
            <a:ext cx="4037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/>
          <a:p>
            <a:pPr marL="342900" indent="-342900" eaLnBrk="0" hangingPunct="0">
              <a:lnSpc>
                <a:spcPct val="140000"/>
              </a:lnSpc>
              <a:defRPr/>
            </a:pPr>
            <a:r>
              <a:rPr lang="zh-TW" altLang="en-US" sz="3600" b="1">
                <a:solidFill>
                  <a:srgbClr val="FF3399"/>
                </a:solidFill>
                <a:latin typeface="Times New Roman" pitchFamily="18" charset="0"/>
                <a:ea typeface="標楷體" charset="-120"/>
              </a:rPr>
              <a:t>石油 </a:t>
            </a:r>
            <a:r>
              <a:rPr lang="en-US" altLang="zh-TW" sz="3600" b="1">
                <a:solidFill>
                  <a:srgbClr val="FF3399"/>
                </a:solidFill>
                <a:latin typeface="Times New Roman" pitchFamily="18" charset="0"/>
                <a:ea typeface="標楷體" charset="-120"/>
              </a:rPr>
              <a:t>/ </a:t>
            </a:r>
            <a:r>
              <a:rPr lang="zh-TW" altLang="en-US" sz="3600" b="1">
                <a:solidFill>
                  <a:srgbClr val="FF3399"/>
                </a:solidFill>
                <a:latin typeface="Times New Roman" pitchFamily="18" charset="0"/>
                <a:ea typeface="標楷體" charset="-120"/>
              </a:rPr>
              <a:t>化學工業 </a:t>
            </a:r>
            <a:r>
              <a:rPr lang="en-US" altLang="zh-TW" sz="36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charset="-120"/>
              </a:rPr>
              <a:t>:</a:t>
            </a:r>
            <a:r>
              <a:rPr lang="en-US" altLang="zh-TW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  <a:defRPr/>
            </a:pPr>
            <a:r>
              <a:rPr lang="zh-TW" altLang="en-US" sz="2800" b="1">
                <a:solidFill>
                  <a:srgbClr val="3333FF"/>
                </a:solidFill>
                <a:latin typeface="Times New Roman" pitchFamily="18" charset="0"/>
                <a:ea typeface="標楷體" charset="-120"/>
              </a:rPr>
              <a:t>添加劑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  <a:defRPr/>
            </a:pPr>
            <a:r>
              <a:rPr lang="zh-TW" altLang="en-US" sz="2800" b="1">
                <a:solidFill>
                  <a:srgbClr val="3333FF"/>
                </a:solidFill>
                <a:latin typeface="Times New Roman" pitchFamily="18" charset="0"/>
                <a:ea typeface="標楷體" charset="-120"/>
              </a:rPr>
              <a:t>偶合劑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  <a:defRPr/>
            </a:pPr>
            <a:r>
              <a:rPr lang="zh-TW" altLang="en-US" sz="2800" b="1">
                <a:solidFill>
                  <a:srgbClr val="3333FF"/>
                </a:solidFill>
                <a:latin typeface="Times New Roman" pitchFamily="18" charset="0"/>
                <a:ea typeface="標楷體" charset="-120"/>
              </a:rPr>
              <a:t>高溫塗料</a:t>
            </a:r>
          </a:p>
        </p:txBody>
      </p:sp>
      <p:sp>
        <p:nvSpPr>
          <p:cNvPr id="63493" name="Rectangle 3"/>
          <p:cNvSpPr>
            <a:spLocks noChangeArrowheads="1"/>
          </p:cNvSpPr>
          <p:nvPr/>
        </p:nvSpPr>
        <p:spPr bwMode="auto">
          <a:xfrm>
            <a:off x="5945188" y="3581400"/>
            <a:ext cx="434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3494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3497263"/>
            <a:ext cx="36941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4" y="449264"/>
            <a:ext cx="33496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934200" y="35814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en-US" altLang="zh-TW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zh-TW" altLang="en-US" sz="3600" b="1">
                <a:solidFill>
                  <a:srgbClr val="FF3399"/>
                </a:solidFill>
                <a:latin typeface="Times New Roman" pitchFamily="18" charset="0"/>
                <a:ea typeface="標楷體" charset="-120"/>
              </a:rPr>
              <a:t>塑膠工業 </a:t>
            </a:r>
            <a:r>
              <a:rPr lang="en-US" altLang="zh-TW" sz="3600" b="1">
                <a:solidFill>
                  <a:srgbClr val="FF3399"/>
                </a:solidFill>
                <a:latin typeface="Times New Roman" pitchFamily="18" charset="0"/>
                <a:ea typeface="標楷體" charset="-120"/>
              </a:rPr>
              <a:t>:</a:t>
            </a:r>
            <a:r>
              <a:rPr lang="en-US" altLang="zh-TW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  <a:defRPr/>
            </a:pPr>
            <a:r>
              <a:rPr lang="zh-TW" altLang="en-US" sz="2800" b="1">
                <a:solidFill>
                  <a:srgbClr val="3333FF"/>
                </a:solidFill>
                <a:latin typeface="Times New Roman" pitchFamily="18" charset="0"/>
                <a:ea typeface="標楷體" charset="-120"/>
              </a:rPr>
              <a:t>離型劑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  <a:defRPr/>
            </a:pPr>
            <a:r>
              <a:rPr lang="zh-TW" altLang="en-US" sz="2800" b="1">
                <a:solidFill>
                  <a:srgbClr val="3333FF"/>
                </a:solidFill>
                <a:latin typeface="Times New Roman" pitchFamily="18" charset="0"/>
                <a:ea typeface="標楷體" charset="-120"/>
              </a:rPr>
              <a:t>固態硅改質劑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CC3300"/>
              </a:buClr>
              <a:buSzPct val="130000"/>
              <a:buFontTx/>
              <a:buChar char="•"/>
              <a:defRPr/>
            </a:pPr>
            <a:r>
              <a:rPr lang="zh-TW" altLang="en-US" sz="2800" b="1">
                <a:solidFill>
                  <a:srgbClr val="3333FF"/>
                </a:solidFill>
                <a:latin typeface="Times New Roman" pitchFamily="18" charset="0"/>
                <a:ea typeface="標楷體" charset="-120"/>
              </a:rPr>
              <a:t>催化劑給電子體</a:t>
            </a:r>
          </a:p>
        </p:txBody>
      </p:sp>
    </p:spTree>
    <p:extLst>
      <p:ext uri="{BB962C8B-B14F-4D97-AF65-F5344CB8AC3E}">
        <p14:creationId xmlns:p14="http://schemas.microsoft.com/office/powerpoint/2010/main" val="3144228531"/>
      </p:ext>
    </p:extLst>
  </p:cSld>
  <p:clrMapOvr>
    <a:masterClrMapping/>
  </p:clrMapOvr>
  <p:transition spd="slow">
    <p:fade thruBlk="1"/>
    <p:sndAc>
      <p:stSnd>
        <p:snd r:embed="rId3" name="Slide Projector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171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248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33600" y="925513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E-Glass cloth</a:t>
            </a: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3581400" y="1306513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572000" y="955675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Resin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Impregnation</a:t>
            </a: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6477000" y="1306513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7391400" y="914400"/>
            <a:ext cx="1752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Copper Clad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Laminate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6858000" y="1828800"/>
            <a:ext cx="2863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008080"/>
                </a:solidFill>
                <a:ea typeface="MS PGothic" pitchFamily="34" charset="-128"/>
                <a:cs typeface="Arial" pitchFamily="34" charset="0"/>
              </a:rPr>
              <a:t>Copper as conductive layer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4435476" y="1839914"/>
            <a:ext cx="2811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008080"/>
                </a:solidFill>
                <a:ea typeface="MS PGothic" pitchFamily="34" charset="-128"/>
                <a:cs typeface="Arial" pitchFamily="34" charset="0"/>
              </a:rPr>
              <a:t>Resin as matrix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 b="1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FR-4 (standard Epoxy)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FR-5 (High strength Epoxy)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BT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Polyimides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Others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297" name="Rectangle 18"/>
          <p:cNvSpPr>
            <a:spLocks noChangeArrowheads="1"/>
          </p:cNvSpPr>
          <p:nvPr/>
        </p:nvSpPr>
        <p:spPr bwMode="auto">
          <a:xfrm>
            <a:off x="1600200" y="3704582"/>
            <a:ext cx="228600" cy="4616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sz="2400">
              <a:solidFill>
                <a:srgbClr val="000000"/>
              </a:solidFill>
              <a:latin typeface="Times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1981201" y="1839913"/>
            <a:ext cx="24558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008080"/>
                </a:solidFill>
                <a:ea typeface="MS PGothic" pitchFamily="34" charset="-128"/>
                <a:cs typeface="Arial" pitchFamily="34" charset="0"/>
              </a:rPr>
              <a:t>Glass as reinforcement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7628 (thick cloth)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2116 (thin cloth)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1080 (thin cloth)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106 (thin cloth)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 Others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ja-JP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2299" name="Image 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40113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6" y="3516313"/>
            <a:ext cx="2505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01" name="Shape 21"/>
          <p:cNvCxnSpPr>
            <a:cxnSpLocks noChangeShapeType="1"/>
            <a:stCxn id="12294" idx="3"/>
          </p:cNvCxnSpPr>
          <p:nvPr/>
        </p:nvCxnSpPr>
        <p:spPr bwMode="auto">
          <a:xfrm>
            <a:off x="9144000" y="1295400"/>
            <a:ext cx="857250" cy="838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1" y="2297113"/>
            <a:ext cx="1763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" descr="C:\Documents and Settings\klin\Desktop\PCB-AV12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4343400"/>
            <a:ext cx="20574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066926" y="152401"/>
            <a:ext cx="545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BBE0E3">
                    <a:lumMod val="75000"/>
                  </a:srgbClr>
                </a:solidFill>
                <a:cs typeface="Arial" pitchFamily="34" charset="0"/>
              </a:rPr>
              <a:t>Manufacturing Process of PCB</a:t>
            </a:r>
          </a:p>
        </p:txBody>
      </p:sp>
      <p:pic>
        <p:nvPicPr>
          <p:cNvPr id="1230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4500" y="2133600"/>
            <a:ext cx="133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06" name="Shape 21"/>
          <p:cNvCxnSpPr>
            <a:cxnSpLocks noChangeShapeType="1"/>
          </p:cNvCxnSpPr>
          <p:nvPr/>
        </p:nvCxnSpPr>
        <p:spPr bwMode="auto">
          <a:xfrm rot="16200000" flipH="1">
            <a:off x="9686925" y="3743325"/>
            <a:ext cx="914400" cy="2857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" name="Rectangle 18"/>
          <p:cNvSpPr/>
          <p:nvPr/>
        </p:nvSpPr>
        <p:spPr>
          <a:xfrm>
            <a:off x="1905000" y="762000"/>
            <a:ext cx="2438400" cy="4953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0" name="Picture 4" descr="DowParticles124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1828800" y="228601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2000" i="1">
              <a:solidFill>
                <a:srgbClr val="000000"/>
              </a:solidFill>
              <a:ea typeface="PMingLiU" panose="02020500000000000000" pitchFamily="18" charset="-120"/>
            </a:endParaRPr>
          </a:p>
        </p:txBody>
      </p:sp>
      <p:sp>
        <p:nvSpPr>
          <p:cNvPr id="577542" name="Rectangle 6"/>
          <p:cNvSpPr>
            <a:spLocks noChangeArrowheads="1"/>
          </p:cNvSpPr>
          <p:nvPr/>
        </p:nvSpPr>
        <p:spPr bwMode="auto">
          <a:xfrm>
            <a:off x="1524000" y="379414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>
                <a:solidFill>
                  <a:srgbClr val="11B4A7"/>
                </a:solidFill>
                <a:ea typeface="PMingLiU" panose="02020500000000000000" pitchFamily="18" charset="-120"/>
              </a:rPr>
              <a:t>Dow Corning Filler Dispersion Aid</a:t>
            </a:r>
            <a:r>
              <a:rPr lang="zh-CN" altLang="en-US" sz="2800" b="1">
                <a:solidFill>
                  <a:srgbClr val="11B4A7"/>
                </a:solidFill>
                <a:ea typeface="宋体" panose="02010600030101010101" pitchFamily="2" charset="-122"/>
              </a:rPr>
              <a:t/>
            </a:r>
            <a:br>
              <a:rPr lang="zh-CN" altLang="en-US" sz="2800" b="1">
                <a:solidFill>
                  <a:srgbClr val="11B4A7"/>
                </a:solidFill>
                <a:ea typeface="宋体" panose="02010600030101010101" pitchFamily="2" charset="-122"/>
              </a:rPr>
            </a:br>
            <a:r>
              <a:rPr lang="en-US" altLang="zh-TW" sz="2800" b="1">
                <a:solidFill>
                  <a:srgbClr val="11B4A7"/>
                </a:solidFill>
                <a:ea typeface="PMingLiU" panose="02020500000000000000" pitchFamily="18" charset="-120"/>
              </a:rPr>
              <a:t>for </a:t>
            </a:r>
            <a:r>
              <a:rPr lang="en-US" altLang="zh-CN" sz="2800" b="1">
                <a:solidFill>
                  <a:srgbClr val="11B4A7"/>
                </a:solidFill>
                <a:ea typeface="宋体" panose="02010600030101010101" pitchFamily="2" charset="-122"/>
              </a:rPr>
              <a:t>the Plastics/Rubber</a:t>
            </a:r>
            <a:r>
              <a:rPr lang="en-US" altLang="zh-TW" sz="2800" b="1">
                <a:solidFill>
                  <a:srgbClr val="11B4A7"/>
                </a:solidFill>
                <a:ea typeface="PMingLiU" panose="02020500000000000000" pitchFamily="18" charset="-120"/>
              </a:rPr>
              <a:t> Industry</a:t>
            </a:r>
            <a:endParaRPr lang="en-US" altLang="zh-CN" sz="2800" b="1">
              <a:solidFill>
                <a:srgbClr val="11B4A7"/>
              </a:solidFill>
              <a:ea typeface="宋体" panose="02010600030101010101" pitchFamily="2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2EC5B9"/>
                </a:solidFill>
                <a:ea typeface="宋体" panose="02010600030101010101" pitchFamily="2" charset="-122"/>
              </a:rPr>
              <a:t>道康宁填料分散助剂在塑料橡胶工业的应用</a:t>
            </a:r>
          </a:p>
        </p:txBody>
      </p:sp>
      <p:sp>
        <p:nvSpPr>
          <p:cNvPr id="577543" name="Rectangle 7"/>
          <p:cNvSpPr>
            <a:spLocks noChangeArrowheads="1"/>
          </p:cNvSpPr>
          <p:nvPr/>
        </p:nvSpPr>
        <p:spPr bwMode="auto">
          <a:xfrm>
            <a:off x="2895600" y="5029201"/>
            <a:ext cx="640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>
                <a:solidFill>
                  <a:srgbClr val="FFFFFF"/>
                </a:solidFill>
                <a:ea typeface="PMingLiU" panose="02020500000000000000" pitchFamily="18" charset="-120"/>
              </a:rPr>
              <a:t>Scott E. Miller and Helen He, Technical Service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>
                <a:solidFill>
                  <a:srgbClr val="FFFFFF"/>
                </a:solidFill>
                <a:ea typeface="PMingLiU" panose="02020500000000000000" pitchFamily="18" charset="-120"/>
              </a:rPr>
              <a:t>Materials Reinforcement- Industry Specialists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 b="1">
                <a:solidFill>
                  <a:srgbClr val="66FFCC"/>
                </a:solidFill>
                <a:ea typeface="PMingLiU" panose="02020500000000000000" pitchFamily="18" charset="-120"/>
              </a:rPr>
              <a:t>Dow Corning Corporation</a:t>
            </a:r>
          </a:p>
        </p:txBody>
      </p:sp>
    </p:spTree>
    <p:extLst>
      <p:ext uri="{BB962C8B-B14F-4D97-AF65-F5344CB8AC3E}">
        <p14:creationId xmlns:p14="http://schemas.microsoft.com/office/powerpoint/2010/main" val="4132448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831850"/>
          </a:xfrm>
        </p:spPr>
        <p:txBody>
          <a:bodyPr/>
          <a:lstStyle/>
          <a:p>
            <a:r>
              <a:rPr lang="en-US" altLang="zh-TW" sz="2700">
                <a:ea typeface="PMingLiU" panose="02020500000000000000" pitchFamily="18" charset="-120"/>
              </a:rPr>
              <a:t>What Properties Can Silanes Influence?</a:t>
            </a:r>
            <a:r>
              <a:rPr lang="en-US" altLang="zh-CN" sz="2700">
                <a:ea typeface="宋体" panose="02010600030101010101" pitchFamily="2" charset="-122"/>
              </a:rPr>
              <a:t/>
            </a:r>
            <a:br>
              <a:rPr lang="en-US" altLang="zh-CN" sz="2700">
                <a:ea typeface="宋体" panose="02010600030101010101" pitchFamily="2" charset="-122"/>
              </a:rPr>
            </a:br>
            <a:r>
              <a:rPr lang="zh-CN" altLang="en-US" sz="2700">
                <a:ea typeface="宋体" panose="02010600030101010101" pitchFamily="2" charset="-122"/>
              </a:rPr>
              <a:t>硅烷能提高哪些性能</a:t>
            </a:r>
            <a:r>
              <a:rPr lang="en-US" altLang="zh-CN" sz="2700"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1828800" y="5014585"/>
            <a:ext cx="4306888" cy="562630"/>
          </a:xfrm>
          <a:prstGeom prst="ellipse">
            <a:avLst/>
          </a:prstGeom>
          <a:solidFill>
            <a:srgbClr val="CC0000">
              <a:alpha val="1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i="1">
              <a:solidFill>
                <a:srgbClr val="000000"/>
              </a:solidFill>
            </a:endParaRPr>
          </a:p>
        </p:txBody>
      </p:sp>
      <p:pic>
        <p:nvPicPr>
          <p:cNvPr id="353292" name="Picture 12" descr="textile%20composites%20St%20Gobain%20OMS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63" y="132088"/>
            <a:ext cx="1692275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7" y="725813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294" name="Picture 14" descr="Composi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019" y="2608588"/>
            <a:ext cx="33940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776335"/>
            <a:ext cx="1654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3289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0530812"/>
              </p:ext>
            </p:extLst>
          </p:nvPr>
        </p:nvGraphicFramePr>
        <p:xfrm>
          <a:off x="6804025" y="2072015"/>
          <a:ext cx="13287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8" imgW="895238" imgH="895238" progId="MSPhotoEd.3">
                  <p:embed/>
                </p:oleObj>
              </mc:Choice>
              <mc:Fallback>
                <p:oleObj name="Photo Editor Photo" r:id="rId8" imgW="895238" imgH="8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072015"/>
                        <a:ext cx="1328738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337" y="1096964"/>
            <a:ext cx="6265861" cy="4922837"/>
          </a:xfrm>
        </p:spPr>
        <p:txBody>
          <a:bodyPr/>
          <a:lstStyle/>
          <a:p>
            <a:pPr marL="0" indent="0">
              <a:lnSpc>
                <a:spcPct val="90000"/>
              </a:lnSpc>
              <a:buBlip>
                <a:blip r:embed="rId10"/>
              </a:buBlip>
            </a:pPr>
            <a:r>
              <a:rPr lang="en-US" altLang="zh-TW" sz="1900" dirty="0" smtClean="0">
                <a:solidFill>
                  <a:schemeClr val="tx1"/>
                </a:solidFill>
                <a:ea typeface="PMingLiU" panose="02020500000000000000" pitchFamily="18" charset="-120"/>
              </a:rPr>
              <a:t>Coupling Agent / Adhesion Promoter</a:t>
            </a:r>
            <a:r>
              <a:rPr lang="en-US" altLang="zh-CN" sz="1900" dirty="0" smtClean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900" b="1" dirty="0" smtClean="0">
                <a:solidFill>
                  <a:srgbClr val="66FFCC"/>
                </a:solidFill>
                <a:ea typeface="宋体" panose="02010600030101010101" pitchFamily="2" charset="-122"/>
              </a:rPr>
              <a:t>偶联剂，粘合促进剂</a:t>
            </a:r>
          </a:p>
          <a:p>
            <a:pPr marL="742950" lvl="1">
              <a:spcBef>
                <a:spcPct val="0"/>
              </a:spcBef>
              <a:buBlip>
                <a:blip r:embed="rId10"/>
              </a:buBlip>
            </a:pPr>
            <a:r>
              <a:rPr lang="en-US" altLang="zh-TW" sz="1600" dirty="0" smtClean="0">
                <a:solidFill>
                  <a:srgbClr val="000000"/>
                </a:solidFill>
                <a:ea typeface="PMingLiU" panose="02020500000000000000" pitchFamily="18" charset="-120"/>
              </a:rPr>
              <a:t>Coupling between inorganic materials </a:t>
            </a:r>
            <a:endParaRPr lang="en-US" altLang="zh-CN" sz="1600" dirty="0" smtClean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742950" lvl="1">
              <a:spcBef>
                <a:spcPct val="0"/>
              </a:spcBef>
              <a:buClr>
                <a:schemeClr val="tx2"/>
              </a:buClr>
              <a:buNone/>
            </a:pPr>
            <a:r>
              <a:rPr lang="en-US" altLang="zh-CN" sz="1600" dirty="0" smtClean="0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en-US" altLang="zh-TW" sz="1600" dirty="0" smtClean="0">
                <a:solidFill>
                  <a:srgbClr val="000000"/>
                </a:solidFill>
                <a:ea typeface="PMingLiU" panose="02020500000000000000" pitchFamily="18" charset="-120"/>
              </a:rPr>
              <a:t>and organic polymers</a:t>
            </a:r>
            <a:r>
              <a:rPr lang="en-US" altLang="zh-CN" sz="1600" dirty="0" smtClean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 smtClean="0">
                <a:solidFill>
                  <a:srgbClr val="66FFCC"/>
                </a:solidFill>
                <a:ea typeface="宋体" panose="02010600030101010101" pitchFamily="2" charset="-122"/>
              </a:rPr>
              <a:t>无机和有机材料之间的偶联</a:t>
            </a:r>
          </a:p>
          <a:p>
            <a:pPr marL="742950" lvl="1">
              <a:spcBef>
                <a:spcPct val="0"/>
              </a:spcBef>
              <a:buClr>
                <a:schemeClr val="tx2"/>
              </a:buClr>
              <a:buBlip>
                <a:blip r:embed="rId10"/>
              </a:buBlip>
            </a:pPr>
            <a:r>
              <a:rPr lang="en-US" altLang="zh-TW" sz="1600" dirty="0" smtClean="0">
                <a:solidFill>
                  <a:srgbClr val="000000"/>
                </a:solidFill>
                <a:ea typeface="PMingLiU" panose="02020500000000000000" pitchFamily="18" charset="-120"/>
              </a:rPr>
              <a:t>Improved adhesion between </a:t>
            </a:r>
            <a:endParaRPr lang="en-US" altLang="zh-CN" sz="1600" dirty="0" smtClean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742950" lvl="1">
              <a:spcBef>
                <a:spcPct val="0"/>
              </a:spcBef>
              <a:buClr>
                <a:schemeClr val="tx2"/>
              </a:buClr>
              <a:buNone/>
            </a:pPr>
            <a:r>
              <a:rPr lang="en-US" altLang="zh-CN" sz="1600" dirty="0" smtClean="0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en-US" altLang="zh-TW" sz="1600" dirty="0" smtClean="0">
                <a:solidFill>
                  <a:srgbClr val="000000"/>
                </a:solidFill>
                <a:ea typeface="PMingLiU" panose="02020500000000000000" pitchFamily="18" charset="-120"/>
              </a:rPr>
              <a:t>surfaces and polymers</a:t>
            </a:r>
            <a:r>
              <a:rPr lang="en-US" altLang="zh-CN" sz="1600" dirty="0" smtClean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 smtClean="0">
                <a:solidFill>
                  <a:srgbClr val="66FFCC"/>
                </a:solidFill>
                <a:ea typeface="宋体" panose="02010600030101010101" pitchFamily="2" charset="-122"/>
              </a:rPr>
              <a:t>提高表面和聚合物之间的粘合</a:t>
            </a:r>
            <a:endParaRPr lang="en-US" altLang="zh-CN" sz="1600" b="1" dirty="0" smtClean="0">
              <a:solidFill>
                <a:srgbClr val="66FFCC"/>
              </a:solidFill>
              <a:ea typeface="宋体" panose="02010600030101010101" pitchFamily="2" charset="-122"/>
            </a:endParaRPr>
          </a:p>
          <a:p>
            <a:pPr marL="742950" lvl="1">
              <a:lnSpc>
                <a:spcPct val="120000"/>
              </a:lnSpc>
              <a:spcBef>
                <a:spcPct val="0"/>
              </a:spcBef>
              <a:buClr>
                <a:schemeClr val="tx2"/>
              </a:buClr>
              <a:buNone/>
            </a:pPr>
            <a:endParaRPr lang="zh-TW" altLang="en-US" sz="1600" b="1" dirty="0" smtClean="0">
              <a:solidFill>
                <a:srgbClr val="000000"/>
              </a:solidFill>
              <a:ea typeface="PMingLiU" panose="02020500000000000000" pitchFamily="18" charset="-120"/>
            </a:endParaRPr>
          </a:p>
          <a:p>
            <a:pPr marL="0" indent="0">
              <a:lnSpc>
                <a:spcPct val="90000"/>
              </a:lnSpc>
              <a:buBlip>
                <a:blip r:embed="rId10"/>
              </a:buBlip>
            </a:pPr>
            <a:r>
              <a:rPr lang="en-US" altLang="zh-TW" sz="1900" dirty="0" smtClean="0">
                <a:solidFill>
                  <a:schemeClr val="tx1"/>
                </a:solidFill>
                <a:ea typeface="PMingLiU" panose="02020500000000000000" pitchFamily="18" charset="-120"/>
              </a:rPr>
              <a:t>Crosslinking</a:t>
            </a:r>
            <a:r>
              <a:rPr lang="en-US" altLang="zh-CN" sz="1900" dirty="0" smtClean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900" b="1" dirty="0">
                <a:solidFill>
                  <a:srgbClr val="66FFCC"/>
                </a:solidFill>
                <a:ea typeface="宋体" panose="02010600030101010101" pitchFamily="2" charset="-122"/>
              </a:rPr>
              <a:t>交联</a:t>
            </a:r>
          </a:p>
          <a:p>
            <a:pPr marL="0" indent="0">
              <a:lnSpc>
                <a:spcPct val="90000"/>
              </a:lnSpc>
            </a:pPr>
            <a:endParaRPr lang="zh-TW" altLang="en-US" sz="1900" b="1" dirty="0">
              <a:solidFill>
                <a:schemeClr val="tx1"/>
              </a:solidFill>
              <a:ea typeface="PMingLiU" panose="02020500000000000000" pitchFamily="18" charset="-120"/>
            </a:endParaRPr>
          </a:p>
          <a:p>
            <a:pPr marL="0" indent="0">
              <a:lnSpc>
                <a:spcPct val="90000"/>
              </a:lnSpc>
              <a:buBlip>
                <a:blip r:embed="rId10"/>
              </a:buBlip>
            </a:pPr>
            <a:r>
              <a:rPr lang="en-US" altLang="zh-TW" sz="1900" dirty="0">
                <a:solidFill>
                  <a:schemeClr val="tx1"/>
                </a:solidFill>
                <a:ea typeface="PMingLiU" panose="02020500000000000000" pitchFamily="18" charset="-120"/>
              </a:rPr>
              <a:t>Other applications</a:t>
            </a:r>
            <a:r>
              <a:rPr lang="en-US" altLang="zh-CN" sz="19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900" b="1" dirty="0">
                <a:solidFill>
                  <a:srgbClr val="66FFCC"/>
                </a:solidFill>
                <a:ea typeface="宋体" panose="02010600030101010101" pitchFamily="2" charset="-122"/>
              </a:rPr>
              <a:t>其他应用</a:t>
            </a:r>
          </a:p>
          <a:p>
            <a:pPr marL="742950" lvl="1">
              <a:lnSpc>
                <a:spcPct val="90000"/>
              </a:lnSpc>
              <a:buBlip>
                <a:blip r:embed="rId10"/>
              </a:buBlip>
            </a:pPr>
            <a:r>
              <a:rPr lang="en-US" altLang="zh-TW" sz="1600" dirty="0">
                <a:solidFill>
                  <a:srgbClr val="000000"/>
                </a:solidFill>
                <a:ea typeface="PMingLiU" panose="02020500000000000000" pitchFamily="18" charset="-120"/>
              </a:rPr>
              <a:t>Moisture Scavenging</a:t>
            </a:r>
            <a:r>
              <a:rPr lang="en-US" altLang="zh-CN" sz="160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屏蔽潮湿</a:t>
            </a:r>
          </a:p>
          <a:p>
            <a:pPr marL="742950" lvl="1">
              <a:lnSpc>
                <a:spcPct val="90000"/>
              </a:lnSpc>
              <a:buBlip>
                <a:blip r:embed="rId10"/>
              </a:buBlip>
            </a:pPr>
            <a:r>
              <a:rPr lang="en-US" altLang="zh-TW" sz="1600" dirty="0">
                <a:solidFill>
                  <a:srgbClr val="000000"/>
                </a:solidFill>
                <a:ea typeface="PMingLiU" panose="02020500000000000000" pitchFamily="18" charset="-120"/>
              </a:rPr>
              <a:t>Blocking Agent</a:t>
            </a:r>
            <a:r>
              <a:rPr lang="en-US" altLang="zh-CN" sz="1600" dirty="0">
                <a:solidFill>
                  <a:srgbClr val="000000"/>
                </a:solidFill>
                <a:ea typeface="宋体" panose="02010600030101010101" pitchFamily="2" charset="-122"/>
              </a:rPr>
              <a:t>  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封端剂</a:t>
            </a:r>
          </a:p>
          <a:p>
            <a:pPr marL="742950" lvl="1">
              <a:lnSpc>
                <a:spcPct val="90000"/>
              </a:lnSpc>
              <a:buBlip>
                <a:blip r:embed="rId10"/>
              </a:buBlip>
            </a:pPr>
            <a:r>
              <a:rPr lang="en-US" altLang="zh-TW" sz="1600" dirty="0">
                <a:solidFill>
                  <a:srgbClr val="000000"/>
                </a:solidFill>
                <a:ea typeface="PMingLiU" panose="02020500000000000000" pitchFamily="18" charset="-120"/>
              </a:rPr>
              <a:t>Silicate Stabilization</a:t>
            </a:r>
            <a:r>
              <a:rPr lang="en-US" altLang="zh-CN" sz="160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对硅酸盐稳定作用</a:t>
            </a:r>
          </a:p>
          <a:p>
            <a:pPr marL="742950" lvl="1">
              <a:lnSpc>
                <a:spcPct val="120000"/>
              </a:lnSpc>
              <a:spcBef>
                <a:spcPct val="0"/>
              </a:spcBef>
              <a:buClr>
                <a:schemeClr val="tx2"/>
              </a:buClr>
              <a:buNone/>
            </a:pPr>
            <a:endParaRPr lang="zh-TW" altLang="en-US" sz="1600" b="1" dirty="0">
              <a:solidFill>
                <a:srgbClr val="000000"/>
              </a:solidFill>
              <a:ea typeface="PMingLiU" panose="02020500000000000000" pitchFamily="18" charset="-120"/>
            </a:endParaRPr>
          </a:p>
          <a:p>
            <a:pPr marL="0" indent="0">
              <a:lnSpc>
                <a:spcPct val="90000"/>
              </a:lnSpc>
              <a:buBlip>
                <a:blip r:embed="rId10"/>
              </a:buBlip>
            </a:pPr>
            <a:r>
              <a:rPr lang="en-US" altLang="zh-TW" sz="1900" dirty="0">
                <a:solidFill>
                  <a:schemeClr val="tx1"/>
                </a:solidFill>
                <a:ea typeface="PMingLiU" panose="02020500000000000000" pitchFamily="18" charset="-120"/>
              </a:rPr>
              <a:t>Dispersing / </a:t>
            </a:r>
            <a:r>
              <a:rPr lang="en-US" altLang="zh-TW" sz="1900" dirty="0" err="1">
                <a:solidFill>
                  <a:schemeClr val="tx1"/>
                </a:solidFill>
                <a:ea typeface="PMingLiU" panose="02020500000000000000" pitchFamily="18" charset="-120"/>
              </a:rPr>
              <a:t>Hydrophobing</a:t>
            </a:r>
            <a:r>
              <a:rPr lang="en-US" altLang="zh-TW" sz="1900" dirty="0">
                <a:solidFill>
                  <a:schemeClr val="tx1"/>
                </a:solidFill>
                <a:ea typeface="PMingLiU" panose="02020500000000000000" pitchFamily="18" charset="-120"/>
              </a:rPr>
              <a:t> Agent</a:t>
            </a:r>
            <a:r>
              <a:rPr lang="en-US" altLang="zh-CN" sz="19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900" b="1" dirty="0">
                <a:solidFill>
                  <a:srgbClr val="66FFCC"/>
                </a:solidFill>
                <a:ea typeface="宋体" panose="02010600030101010101" pitchFamily="2" charset="-122"/>
              </a:rPr>
              <a:t>分散</a:t>
            </a:r>
            <a:r>
              <a:rPr lang="en-US" altLang="zh-CN" sz="1900" b="1" dirty="0">
                <a:solidFill>
                  <a:srgbClr val="66FFCC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900" b="1" dirty="0">
                <a:solidFill>
                  <a:srgbClr val="66FFCC"/>
                </a:solidFill>
                <a:ea typeface="宋体" panose="02010600030101010101" pitchFamily="2" charset="-122"/>
              </a:rPr>
              <a:t>疏水剂</a:t>
            </a:r>
          </a:p>
          <a:p>
            <a:pPr marL="742950" lvl="1">
              <a:lnSpc>
                <a:spcPct val="90000"/>
              </a:lnSpc>
              <a:buBlip>
                <a:blip r:embed="rId10"/>
              </a:buBlip>
            </a:pPr>
            <a:r>
              <a:rPr lang="en-US" altLang="zh-TW" sz="1600" dirty="0">
                <a:solidFill>
                  <a:srgbClr val="000000"/>
                </a:solidFill>
                <a:ea typeface="PMingLiU" panose="02020500000000000000" pitchFamily="18" charset="-120"/>
              </a:rPr>
              <a:t>Improved filler and pigment dispersion</a:t>
            </a:r>
            <a:r>
              <a:rPr lang="en-US" altLang="zh-CN" sz="160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提高填料和颜料的分散</a:t>
            </a:r>
          </a:p>
          <a:p>
            <a:pPr marL="742950" lvl="1">
              <a:lnSpc>
                <a:spcPct val="90000"/>
              </a:lnSpc>
              <a:buBlip>
                <a:blip r:embed="rId10"/>
              </a:buBlip>
            </a:pPr>
            <a:r>
              <a:rPr lang="en-US" altLang="zh-TW" sz="1600" dirty="0">
                <a:solidFill>
                  <a:srgbClr val="000000"/>
                </a:solidFill>
                <a:ea typeface="PMingLiU" panose="02020500000000000000" pitchFamily="18" charset="-120"/>
              </a:rPr>
              <a:t>Improved mechanical/optical/electrical properties</a:t>
            </a:r>
            <a:r>
              <a:rPr lang="en-US" altLang="zh-CN" sz="160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改善机械</a:t>
            </a:r>
            <a:r>
              <a:rPr lang="en-US" altLang="zh-CN" sz="1600" b="1" dirty="0">
                <a:solidFill>
                  <a:srgbClr val="66FFCC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光学</a:t>
            </a:r>
            <a:r>
              <a:rPr lang="en-US" altLang="zh-CN" sz="1600" b="1" dirty="0">
                <a:solidFill>
                  <a:srgbClr val="66FFCC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电性能</a:t>
            </a:r>
          </a:p>
          <a:p>
            <a:pPr marL="742950" lvl="1">
              <a:lnSpc>
                <a:spcPct val="90000"/>
              </a:lnSpc>
              <a:buBlip>
                <a:blip r:embed="rId10"/>
              </a:buBlip>
            </a:pPr>
            <a:r>
              <a:rPr lang="en-US" altLang="zh-TW" sz="1600" dirty="0">
                <a:solidFill>
                  <a:srgbClr val="000000"/>
                </a:solidFill>
                <a:ea typeface="PMingLiU" panose="02020500000000000000" pitchFamily="18" charset="-120"/>
              </a:rPr>
              <a:t>Improved cure/less cure inhibition</a:t>
            </a:r>
            <a:r>
              <a:rPr lang="en-US" altLang="zh-CN" sz="1600" dirty="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促进固化</a:t>
            </a:r>
            <a:r>
              <a:rPr lang="en-US" altLang="zh-CN" sz="1600" b="1" dirty="0">
                <a:solidFill>
                  <a:srgbClr val="66FFCC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600" b="1" dirty="0">
                <a:solidFill>
                  <a:srgbClr val="66FFCC"/>
                </a:solidFill>
                <a:ea typeface="宋体" panose="02010600030101010101" pitchFamily="2" charset="-122"/>
              </a:rPr>
              <a:t>减少固化阻力</a:t>
            </a:r>
          </a:p>
          <a:p>
            <a:pPr marL="742950" lvl="1">
              <a:lnSpc>
                <a:spcPct val="120000"/>
              </a:lnSpc>
              <a:spcBef>
                <a:spcPct val="0"/>
              </a:spcBef>
              <a:buClr>
                <a:schemeClr val="tx2"/>
              </a:buClr>
              <a:buNone/>
            </a:pPr>
            <a:endParaRPr lang="zh-TW" altLang="en-US" sz="1600" b="1" dirty="0">
              <a:solidFill>
                <a:srgbClr val="000000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665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24000" y="61722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mtClean="0">
                <a:solidFill>
                  <a:schemeClr val="bg2"/>
                </a:solidFill>
              </a:rPr>
              <a:t>\\st\pcci ind.\wbchen\dcc-chinese.ppt</a:t>
            </a:r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5784851" y="6375400"/>
            <a:ext cx="4856163" cy="273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373314" y="150814"/>
            <a:ext cx="75199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89" tIns="45582" rIns="92589" bIns="45582" anchor="ctr"/>
          <a:lstStyle/>
          <a:p>
            <a:pPr algn="ctr" defTabSz="1020763" eaLnBrk="0" hangingPunct="0">
              <a:defRPr/>
            </a:pPr>
            <a:r>
              <a:rPr lang="en-US" altLang="zh-TW" sz="3600" b="1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Some Product Applications…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1892300" y="4157663"/>
            <a:ext cx="1214512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Automotive</a:t>
            </a: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543301" y="4157663"/>
            <a:ext cx="1432007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Personal Care</a:t>
            </a:r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5767388" y="4157664"/>
            <a:ext cx="766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Textile</a:t>
            </a:r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7291388" y="4157663"/>
            <a:ext cx="1339546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Construction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8797926" y="4159250"/>
            <a:ext cx="1772933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589" tIns="45582" rIns="92589" bIns="45582">
            <a:spAutoFit/>
          </a:bodyPr>
          <a:lstStyle/>
          <a:p>
            <a:pPr defTabSz="1020763" eaLnBrk="0" hangingPunct="0">
              <a:defRPr/>
            </a:pPr>
            <a:r>
              <a:rPr lang="en-US" altLang="zh-TW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Pressure Sensitive</a:t>
            </a:r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844676" y="6199188"/>
            <a:ext cx="1095377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Aerospace</a:t>
            </a:r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5613401" y="6199188"/>
            <a:ext cx="1165909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Electronics</a:t>
            </a:r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7285039" y="6199188"/>
            <a:ext cx="1262089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Health Care</a:t>
            </a:r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3770313" y="6199188"/>
            <a:ext cx="1100698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Antifoams</a:t>
            </a:r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9048750" y="6199188"/>
            <a:ext cx="1236954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Lubrication</a:t>
            </a:r>
          </a:p>
        </p:txBody>
      </p:sp>
      <p:pic>
        <p:nvPicPr>
          <p:cNvPr id="73743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733926"/>
            <a:ext cx="1198562" cy="1419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644775"/>
            <a:ext cx="1447800" cy="1474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5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2619375"/>
            <a:ext cx="1449388" cy="1466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Picture 1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4" y="2617788"/>
            <a:ext cx="13938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1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4776789"/>
            <a:ext cx="14160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8" name="Picture 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736850"/>
            <a:ext cx="138906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9" name="Picture 2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4630738"/>
            <a:ext cx="11715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50" name="Group 21"/>
          <p:cNvGrpSpPr>
            <a:grpSpLocks/>
          </p:cNvGrpSpPr>
          <p:nvPr/>
        </p:nvGrpSpPr>
        <p:grpSpPr bwMode="auto">
          <a:xfrm>
            <a:off x="3562351" y="2616201"/>
            <a:ext cx="1509713" cy="1497013"/>
            <a:chOff x="1434" y="1420"/>
            <a:chExt cx="1137" cy="1048"/>
          </a:xfrm>
        </p:grpSpPr>
        <p:pic>
          <p:nvPicPr>
            <p:cNvPr id="73763" name="Picture 2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1464"/>
              <a:ext cx="1137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64" name="Rectangle 23"/>
            <p:cNvSpPr>
              <a:spLocks noChangeArrowheads="1"/>
            </p:cNvSpPr>
            <p:nvPr/>
          </p:nvSpPr>
          <p:spPr bwMode="auto">
            <a:xfrm>
              <a:off x="1438" y="1420"/>
              <a:ext cx="1039" cy="10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73751" name="Picture 24" descr="Gel covered boar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6" y="4616450"/>
            <a:ext cx="9874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2" name="Picture 25" descr="Antifo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4827588"/>
            <a:ext cx="1522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3" name="Picture 26" descr="AV054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9" y="1025526"/>
            <a:ext cx="14001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4" name="Rectangle 27"/>
          <p:cNvSpPr>
            <a:spLocks noChangeArrowheads="1"/>
          </p:cNvSpPr>
          <p:nvPr/>
        </p:nvSpPr>
        <p:spPr bwMode="auto">
          <a:xfrm>
            <a:off x="8956675" y="2147888"/>
            <a:ext cx="1390842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Mold Making</a:t>
            </a:r>
          </a:p>
        </p:txBody>
      </p:sp>
      <p:pic>
        <p:nvPicPr>
          <p:cNvPr id="73755" name="Picture 28" descr="keyboar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1111250"/>
            <a:ext cx="1471613" cy="101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56" name="Rectangle 29"/>
          <p:cNvSpPr>
            <a:spLocks noChangeArrowheads="1"/>
          </p:cNvSpPr>
          <p:nvPr/>
        </p:nvSpPr>
        <p:spPr bwMode="auto">
          <a:xfrm>
            <a:off x="1646239" y="2138363"/>
            <a:ext cx="1757929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Office Equipment</a:t>
            </a:r>
          </a:p>
        </p:txBody>
      </p:sp>
      <p:pic>
        <p:nvPicPr>
          <p:cNvPr id="73757" name="Picture 30" descr="Cleaning and Priming Produc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111250"/>
            <a:ext cx="1487488" cy="101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58" name="Rectangle 31"/>
          <p:cNvSpPr>
            <a:spLocks noChangeArrowheads="1"/>
          </p:cNvSpPr>
          <p:nvPr/>
        </p:nvSpPr>
        <p:spPr bwMode="auto">
          <a:xfrm>
            <a:off x="3622675" y="2152650"/>
            <a:ext cx="1328324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Maintenance</a:t>
            </a:r>
          </a:p>
        </p:txBody>
      </p:sp>
      <p:pic>
        <p:nvPicPr>
          <p:cNvPr id="73759" name="Picture 32" descr="AV05983-177x118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069976"/>
            <a:ext cx="15224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0" name="Rectangle 33"/>
          <p:cNvSpPr>
            <a:spLocks noChangeArrowheads="1"/>
          </p:cNvSpPr>
          <p:nvPr/>
        </p:nvSpPr>
        <p:spPr bwMode="auto">
          <a:xfrm>
            <a:off x="5318125" y="2152650"/>
            <a:ext cx="1648412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Consumer goods</a:t>
            </a:r>
          </a:p>
        </p:txBody>
      </p:sp>
      <p:pic>
        <p:nvPicPr>
          <p:cNvPr id="73761" name="Picture 34" descr="AV029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081088"/>
            <a:ext cx="14716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2" name="Rectangle 35"/>
          <p:cNvSpPr>
            <a:spLocks noChangeArrowheads="1"/>
          </p:cNvSpPr>
          <p:nvPr/>
        </p:nvSpPr>
        <p:spPr bwMode="auto">
          <a:xfrm>
            <a:off x="6988175" y="2166938"/>
            <a:ext cx="1869626" cy="3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589" tIns="45582" rIns="92589" bIns="45582">
            <a:spAutoFit/>
          </a:bodyPr>
          <a:lstStyle>
            <a:lvl1pPr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102076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 b="1">
                <a:latin typeface="Times New Roman" panose="02020603050405020304" pitchFamily="18" charset="0"/>
              </a:rPr>
              <a:t>Insulator materials</a:t>
            </a:r>
          </a:p>
        </p:txBody>
      </p:sp>
    </p:spTree>
    <p:extLst>
      <p:ext uri="{BB962C8B-B14F-4D97-AF65-F5344CB8AC3E}">
        <p14:creationId xmlns:p14="http://schemas.microsoft.com/office/powerpoint/2010/main" val="1253119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369BC9-31AC-4EA0-B93B-5792B58B9742}" type="slidenum">
              <a:rPr lang="zh-TW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458200" cy="1219200"/>
          </a:xfrm>
        </p:spPr>
        <p:txBody>
          <a:bodyPr/>
          <a:lstStyle/>
          <a:p>
            <a:pPr>
              <a:defRPr/>
            </a:pPr>
            <a:r>
              <a:rPr lang="zh-TW" altLang="en-US" b="0" i="1" smtClean="0">
                <a:solidFill>
                  <a:srgbClr val="000000"/>
                </a:solidFill>
                <a:latin typeface="標楷體" charset="-120"/>
                <a:ea typeface="標楷體" charset="-120"/>
              </a:rPr>
              <a:t>固體 </a:t>
            </a:r>
            <a:r>
              <a:rPr lang="en-US" altLang="zh-TW" b="0" i="1" smtClean="0">
                <a:solidFill>
                  <a:srgbClr val="000000"/>
                </a:solidFill>
                <a:latin typeface="標楷體" charset="-120"/>
                <a:ea typeface="標楷體" charset="-120"/>
              </a:rPr>
              <a:t>- </a:t>
            </a:r>
            <a:r>
              <a:rPr lang="zh-TW" altLang="en-US" b="0" i="1" smtClean="0">
                <a:solidFill>
                  <a:srgbClr val="000000"/>
                </a:solidFill>
                <a:latin typeface="標楷體" charset="-120"/>
                <a:ea typeface="標楷體" charset="-120"/>
              </a:rPr>
              <a:t>液體</a:t>
            </a:r>
          </a:p>
        </p:txBody>
      </p:sp>
      <p:pic>
        <p:nvPicPr>
          <p:cNvPr id="3072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1600200"/>
            <a:ext cx="43449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04976" y="2517776"/>
            <a:ext cx="2936875" cy="904875"/>
            <a:chOff x="114" y="1586"/>
            <a:chExt cx="1850" cy="570"/>
          </a:xfrm>
        </p:grpSpPr>
        <p:sp>
          <p:nvSpPr>
            <p:cNvPr id="30734" name="Line 4"/>
            <p:cNvSpPr>
              <a:spLocks noChangeShapeType="1"/>
            </p:cNvSpPr>
            <p:nvPr/>
          </p:nvSpPr>
          <p:spPr bwMode="auto">
            <a:xfrm>
              <a:off x="1008" y="2016"/>
              <a:ext cx="81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Rectangle 5"/>
            <p:cNvSpPr>
              <a:spLocks noChangeArrowheads="1"/>
            </p:cNvSpPr>
            <p:nvPr/>
          </p:nvSpPr>
          <p:spPr bwMode="auto">
            <a:xfrm>
              <a:off x="114" y="1586"/>
              <a:ext cx="89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rgbClr val="0000CC"/>
                  </a:solidFill>
                </a:rPr>
                <a:t>MB</a:t>
              </a:r>
              <a:r>
                <a:rPr kumimoji="0" lang="en-US" altLang="zh-TW">
                  <a:solidFill>
                    <a:srgbClr val="FFFFFF"/>
                  </a:solidFill>
                  <a:latin typeface="Comic Sans MS" panose="030F0702030302020204" pitchFamily="66" charset="0"/>
                </a:rPr>
                <a:t> </a:t>
              </a:r>
              <a:r>
                <a:rPr kumimoji="0" lang="zh-TW" altLang="en-US" b="1">
                  <a:solidFill>
                    <a:srgbClr val="0000CC"/>
                  </a:solidFill>
                </a:rPr>
                <a:t>系列</a:t>
              </a:r>
            </a:p>
            <a:p>
              <a:pPr algn="ctr"/>
              <a:r>
                <a:rPr kumimoji="0" lang="zh-TW" altLang="en-US" b="1">
                  <a:solidFill>
                    <a:srgbClr val="0000CC"/>
                  </a:solidFill>
                </a:rPr>
                <a:t>粒狀產品</a:t>
              </a:r>
            </a:p>
          </p:txBody>
        </p:sp>
        <p:sp>
          <p:nvSpPr>
            <p:cNvPr id="30736" name="Oval 6"/>
            <p:cNvSpPr>
              <a:spLocks noChangeArrowheads="1"/>
            </p:cNvSpPr>
            <p:nvPr/>
          </p:nvSpPr>
          <p:spPr bwMode="auto">
            <a:xfrm>
              <a:off x="1780" y="1972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kumimoji="0" lang="en-US" altLang="en-US">
                <a:solidFill>
                  <a:srgbClr val="FFFF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73952" y="1984375"/>
            <a:ext cx="2997201" cy="831850"/>
            <a:chOff x="3748" y="1250"/>
            <a:chExt cx="1888" cy="524"/>
          </a:xfrm>
        </p:grpSpPr>
        <p:sp>
          <p:nvSpPr>
            <p:cNvPr id="30731" name="Line 8"/>
            <p:cNvSpPr>
              <a:spLocks noChangeShapeType="1"/>
            </p:cNvSpPr>
            <p:nvPr/>
          </p:nvSpPr>
          <p:spPr bwMode="auto">
            <a:xfrm flipV="1">
              <a:off x="3888" y="1632"/>
              <a:ext cx="57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Rectangle 9"/>
            <p:cNvSpPr>
              <a:spLocks noChangeArrowheads="1"/>
            </p:cNvSpPr>
            <p:nvPr/>
          </p:nvSpPr>
          <p:spPr bwMode="auto">
            <a:xfrm>
              <a:off x="4225" y="1250"/>
              <a:ext cx="1411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rgbClr val="0000CC"/>
                  </a:solidFill>
                </a:rPr>
                <a:t>Si-Powder </a:t>
              </a:r>
              <a:r>
                <a:rPr kumimoji="0" lang="zh-TW" altLang="en-US" b="1">
                  <a:solidFill>
                    <a:srgbClr val="0000CC"/>
                  </a:solidFill>
                </a:rPr>
                <a:t>系列</a:t>
              </a:r>
            </a:p>
            <a:p>
              <a:pPr algn="ctr"/>
              <a:r>
                <a:rPr kumimoji="0" lang="zh-TW" altLang="en-US" b="1">
                  <a:solidFill>
                    <a:srgbClr val="0000CC"/>
                  </a:solidFill>
                </a:rPr>
                <a:t>粉狀產品</a:t>
              </a:r>
            </a:p>
          </p:txBody>
        </p:sp>
        <p:sp>
          <p:nvSpPr>
            <p:cNvPr id="30733" name="Oval 10"/>
            <p:cNvSpPr>
              <a:spLocks noChangeArrowheads="1"/>
            </p:cNvSpPr>
            <p:nvPr/>
          </p:nvSpPr>
          <p:spPr bwMode="auto">
            <a:xfrm>
              <a:off x="3748" y="158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kumimoji="0" lang="en-US" altLang="en-US">
                <a:solidFill>
                  <a:srgbClr val="FFFFFF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016750" y="4346575"/>
            <a:ext cx="3409950" cy="831850"/>
            <a:chOff x="3460" y="2738"/>
            <a:chExt cx="2148" cy="524"/>
          </a:xfrm>
        </p:grpSpPr>
        <p:sp>
          <p:nvSpPr>
            <p:cNvPr id="30728" name="Line 12"/>
            <p:cNvSpPr>
              <a:spLocks noChangeShapeType="1"/>
            </p:cNvSpPr>
            <p:nvPr/>
          </p:nvSpPr>
          <p:spPr bwMode="auto">
            <a:xfrm>
              <a:off x="3600" y="3072"/>
              <a:ext cx="816" cy="4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Rectangle 13"/>
            <p:cNvSpPr>
              <a:spLocks noChangeArrowheads="1"/>
            </p:cNvSpPr>
            <p:nvPr/>
          </p:nvSpPr>
          <p:spPr bwMode="auto">
            <a:xfrm>
              <a:off x="4252" y="2738"/>
              <a:ext cx="135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rgbClr val="0000CC"/>
                  </a:solidFill>
                </a:rPr>
                <a:t>200 fluids </a:t>
              </a:r>
              <a:r>
                <a:rPr kumimoji="0" lang="zh-TW" altLang="en-US" b="1">
                  <a:solidFill>
                    <a:srgbClr val="0000CC"/>
                  </a:solidFill>
                </a:rPr>
                <a:t>系列</a:t>
              </a:r>
            </a:p>
            <a:p>
              <a:pPr algn="ctr"/>
              <a:r>
                <a:rPr kumimoji="0" lang="zh-TW" altLang="en-US" b="1">
                  <a:solidFill>
                    <a:srgbClr val="0000CC"/>
                  </a:solidFill>
                </a:rPr>
                <a:t>液狀產品</a:t>
              </a:r>
            </a:p>
          </p:txBody>
        </p:sp>
        <p:sp>
          <p:nvSpPr>
            <p:cNvPr id="30730" name="Oval 14"/>
            <p:cNvSpPr>
              <a:spLocks noChangeArrowheads="1"/>
            </p:cNvSpPr>
            <p:nvPr/>
          </p:nvSpPr>
          <p:spPr bwMode="auto">
            <a:xfrm>
              <a:off x="3460" y="2980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kumimoji="0" lang="en-US" altLang="en-US">
                <a:solidFill>
                  <a:srgbClr val="FFFFFF"/>
                </a:solidFill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543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609600"/>
            <a:ext cx="6248400" cy="1143000"/>
          </a:xfrm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Processing Aide</a:t>
            </a:r>
            <a:endParaRPr lang="en-US" altLang="zh-TW" sz="4000">
              <a:ea typeface="新細明體" panose="02020500000000000000" pitchFamily="18" charset="-12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714500"/>
            <a:ext cx="5029200" cy="4114800"/>
          </a:xfrm>
        </p:spPr>
        <p:txBody>
          <a:bodyPr/>
          <a:lstStyle/>
          <a:p>
            <a:r>
              <a:rPr lang="es-ES" altLang="en-US" b="1"/>
              <a:t>Injection molding</a:t>
            </a:r>
          </a:p>
          <a:p>
            <a:pPr lvl="1"/>
            <a:r>
              <a:rPr lang="es-ES" altLang="en-US" sz="2100" b="1"/>
              <a:t>reduced cycle time</a:t>
            </a:r>
          </a:p>
          <a:p>
            <a:pPr lvl="1"/>
            <a:r>
              <a:rPr lang="es-ES" altLang="en-US" sz="2100" b="1"/>
              <a:t>reduced operating temperature</a:t>
            </a:r>
            <a:endParaRPr lang="en-US" altLang="zh-TW" sz="2100" b="1">
              <a:ea typeface="新細明體" panose="02020500000000000000" pitchFamily="18" charset="-12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2057400" y="5029200"/>
            <a:ext cx="1828800" cy="1348534"/>
            <a:chOff x="1824" y="1267"/>
            <a:chExt cx="2754" cy="2311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1920" y="3171"/>
              <a:ext cx="2639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4452" tIns="41485" rIns="84452" bIns="41485">
              <a:spAutoFit/>
            </a:bodyPr>
            <a:lstStyle/>
            <a:p>
              <a:pPr algn="ctr">
                <a:defRPr/>
              </a:pPr>
              <a:r>
                <a:rPr lang="en-US" altLang="zh-TW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Hv BT" pitchFamily="34" charset="0"/>
                  <a:ea typeface="新細明體" pitchFamily="18" charset="-120"/>
                </a:rPr>
                <a:t>A Dow Corning Company</a:t>
              </a:r>
            </a:p>
          </p:txBody>
        </p:sp>
        <p:pic>
          <p:nvPicPr>
            <p:cNvPr id="37911" name="Picture 6" descr="logoMultiba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67"/>
              <a:ext cx="2754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3" name="Group 26"/>
          <p:cNvGrpSpPr>
            <a:grpSpLocks/>
          </p:cNvGrpSpPr>
          <p:nvPr/>
        </p:nvGrpSpPr>
        <p:grpSpPr bwMode="auto">
          <a:xfrm>
            <a:off x="3895726" y="3092450"/>
            <a:ext cx="6486525" cy="2986088"/>
            <a:chOff x="1440" y="2103"/>
            <a:chExt cx="4086" cy="1881"/>
          </a:xfrm>
        </p:grpSpPr>
        <p:sp>
          <p:nvSpPr>
            <p:cNvPr id="37894" name="Rectangle 9"/>
            <p:cNvSpPr>
              <a:spLocks noChangeArrowheads="1"/>
            </p:cNvSpPr>
            <p:nvPr/>
          </p:nvSpPr>
          <p:spPr bwMode="auto">
            <a:xfrm>
              <a:off x="1440" y="2103"/>
              <a:ext cx="14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5" name="Rectangle 10"/>
            <p:cNvSpPr>
              <a:spLocks noChangeArrowheads="1"/>
            </p:cNvSpPr>
            <p:nvPr/>
          </p:nvSpPr>
          <p:spPr bwMode="auto">
            <a:xfrm>
              <a:off x="1492" y="2139"/>
              <a:ext cx="15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 </a:t>
              </a:r>
            </a:p>
          </p:txBody>
        </p:sp>
        <p:sp>
          <p:nvSpPr>
            <p:cNvPr id="37896" name="Rectangle 11"/>
            <p:cNvSpPr>
              <a:spLocks noChangeArrowheads="1"/>
            </p:cNvSpPr>
            <p:nvPr/>
          </p:nvSpPr>
          <p:spPr bwMode="auto">
            <a:xfrm>
              <a:off x="1571" y="2270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without Siloxane Additive</a:t>
              </a:r>
            </a:p>
          </p:txBody>
        </p:sp>
        <p:sp>
          <p:nvSpPr>
            <p:cNvPr id="37897" name="Rectangle 12"/>
            <p:cNvSpPr>
              <a:spLocks noChangeArrowheads="1"/>
            </p:cNvSpPr>
            <p:nvPr/>
          </p:nvSpPr>
          <p:spPr bwMode="auto">
            <a:xfrm>
              <a:off x="3888" y="2120"/>
              <a:ext cx="141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3940" y="2156"/>
              <a:ext cx="15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</a:t>
              </a:r>
            </a:p>
          </p:txBody>
        </p:sp>
        <p:sp>
          <p:nvSpPr>
            <p:cNvPr id="37899" name="Rectangle 14"/>
            <p:cNvSpPr>
              <a:spLocks noChangeArrowheads="1"/>
            </p:cNvSpPr>
            <p:nvPr/>
          </p:nvSpPr>
          <p:spPr bwMode="auto">
            <a:xfrm>
              <a:off x="4060" y="2287"/>
              <a:ext cx="6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 0.4% of </a:t>
              </a:r>
            </a:p>
          </p:txBody>
        </p:sp>
        <p:sp>
          <p:nvSpPr>
            <p:cNvPr id="37900" name="Rectangle 15"/>
            <p:cNvSpPr>
              <a:spLocks noChangeArrowheads="1"/>
            </p:cNvSpPr>
            <p:nvPr/>
          </p:nvSpPr>
          <p:spPr bwMode="auto">
            <a:xfrm>
              <a:off x="4671" y="2287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MB50 001</a:t>
              </a:r>
            </a:p>
          </p:txBody>
        </p:sp>
        <p:pic>
          <p:nvPicPr>
            <p:cNvPr id="37901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422"/>
              <a:ext cx="3987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Rectangle 17"/>
            <p:cNvSpPr>
              <a:spLocks noChangeArrowheads="1"/>
            </p:cNvSpPr>
            <p:nvPr/>
          </p:nvSpPr>
          <p:spPr bwMode="auto">
            <a:xfrm>
              <a:off x="1440" y="2103"/>
              <a:ext cx="14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Rectangle 18"/>
            <p:cNvSpPr>
              <a:spLocks noChangeArrowheads="1"/>
            </p:cNvSpPr>
            <p:nvPr/>
          </p:nvSpPr>
          <p:spPr bwMode="auto">
            <a:xfrm>
              <a:off x="1492" y="2139"/>
              <a:ext cx="15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 </a:t>
              </a:r>
            </a:p>
          </p:txBody>
        </p:sp>
        <p:sp>
          <p:nvSpPr>
            <p:cNvPr id="37904" name="Rectangle 19"/>
            <p:cNvSpPr>
              <a:spLocks noChangeArrowheads="1"/>
            </p:cNvSpPr>
            <p:nvPr/>
          </p:nvSpPr>
          <p:spPr bwMode="auto">
            <a:xfrm>
              <a:off x="1571" y="2270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without Siloxane Additive</a:t>
              </a:r>
            </a:p>
          </p:txBody>
        </p:sp>
        <p:sp>
          <p:nvSpPr>
            <p:cNvPr id="37905" name="Rectangle 20"/>
            <p:cNvSpPr>
              <a:spLocks noChangeArrowheads="1"/>
            </p:cNvSpPr>
            <p:nvPr/>
          </p:nvSpPr>
          <p:spPr bwMode="auto">
            <a:xfrm>
              <a:off x="3888" y="2120"/>
              <a:ext cx="141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21"/>
            <p:cNvSpPr>
              <a:spLocks noChangeArrowheads="1"/>
            </p:cNvSpPr>
            <p:nvPr/>
          </p:nvSpPr>
          <p:spPr bwMode="auto">
            <a:xfrm>
              <a:off x="3940" y="2156"/>
              <a:ext cx="15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</a:t>
              </a:r>
            </a:p>
          </p:txBody>
        </p:sp>
        <p:sp>
          <p:nvSpPr>
            <p:cNvPr id="37907" name="Rectangle 22"/>
            <p:cNvSpPr>
              <a:spLocks noChangeArrowheads="1"/>
            </p:cNvSpPr>
            <p:nvPr/>
          </p:nvSpPr>
          <p:spPr bwMode="auto">
            <a:xfrm>
              <a:off x="4060" y="2287"/>
              <a:ext cx="6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 0.4% of </a:t>
              </a:r>
            </a:p>
          </p:txBody>
        </p:sp>
        <p:sp>
          <p:nvSpPr>
            <p:cNvPr id="37908" name="Rectangle 23"/>
            <p:cNvSpPr>
              <a:spLocks noChangeArrowheads="1"/>
            </p:cNvSpPr>
            <p:nvPr/>
          </p:nvSpPr>
          <p:spPr bwMode="auto">
            <a:xfrm>
              <a:off x="4671" y="2287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MB50 001</a:t>
              </a:r>
            </a:p>
          </p:txBody>
        </p:sp>
        <p:pic>
          <p:nvPicPr>
            <p:cNvPr id="37909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" y="2422"/>
              <a:ext cx="3987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4065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714500"/>
            <a:ext cx="5029200" cy="4114800"/>
          </a:xfrm>
        </p:spPr>
        <p:txBody>
          <a:bodyPr/>
          <a:lstStyle/>
          <a:p>
            <a:r>
              <a:rPr lang="es-ES" altLang="en-US" b="1">
                <a:cs typeface="Times New Roman" panose="02020603050405020304" pitchFamily="18" charset="0"/>
              </a:rPr>
              <a:t>Injection molding</a:t>
            </a:r>
          </a:p>
          <a:p>
            <a:pPr lvl="1"/>
            <a:r>
              <a:rPr lang="es-ES" altLang="en-US" sz="2100" b="1">
                <a:cs typeface="Times New Roman" panose="02020603050405020304" pitchFamily="18" charset="0"/>
              </a:rPr>
              <a:t>better mould filling</a:t>
            </a:r>
          </a:p>
          <a:p>
            <a:pPr lvl="1"/>
            <a:r>
              <a:rPr lang="es-ES" altLang="en-US" sz="2100" b="1">
                <a:cs typeface="Times New Roman" panose="02020603050405020304" pitchFamily="18" charset="0"/>
              </a:rPr>
              <a:t>improved mold release</a:t>
            </a:r>
            <a:endParaRPr lang="en-US" altLang="zh-TW" sz="2100" b="1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>
              <a:ea typeface="新細明體" panose="02020500000000000000" pitchFamily="18" charset="-120"/>
            </a:endParaRPr>
          </a:p>
        </p:txBody>
      </p:sp>
      <p:grpSp>
        <p:nvGrpSpPr>
          <p:cNvPr id="38915" name="Group 4"/>
          <p:cNvGrpSpPr>
            <a:grpSpLocks/>
          </p:cNvGrpSpPr>
          <p:nvPr/>
        </p:nvGrpSpPr>
        <p:grpSpPr bwMode="auto">
          <a:xfrm>
            <a:off x="2057400" y="5029200"/>
            <a:ext cx="1828800" cy="1348534"/>
            <a:chOff x="1824" y="1267"/>
            <a:chExt cx="2754" cy="2311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1920" y="3171"/>
              <a:ext cx="2639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4452" tIns="41485" rIns="84452" bIns="41485">
              <a:spAutoFit/>
            </a:bodyPr>
            <a:lstStyle/>
            <a:p>
              <a:pPr algn="ctr">
                <a:defRPr/>
              </a:pPr>
              <a:r>
                <a:rPr lang="en-US" altLang="zh-TW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 Hv BT" pitchFamily="34" charset="0"/>
                  <a:ea typeface="新細明體" pitchFamily="18" charset="-120"/>
                </a:rPr>
                <a:t>A Dow Corning Company</a:t>
              </a:r>
            </a:p>
          </p:txBody>
        </p:sp>
        <p:pic>
          <p:nvPicPr>
            <p:cNvPr id="38939" name="Picture 6" descr="logoMultiba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67"/>
              <a:ext cx="2754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16" name="Group 59"/>
          <p:cNvGrpSpPr>
            <a:grpSpLocks/>
          </p:cNvGrpSpPr>
          <p:nvPr/>
        </p:nvGrpSpPr>
        <p:grpSpPr bwMode="auto">
          <a:xfrm>
            <a:off x="3976689" y="3094039"/>
            <a:ext cx="6426199" cy="3182937"/>
            <a:chOff x="1485" y="1968"/>
            <a:chExt cx="4048" cy="2005"/>
          </a:xfrm>
        </p:grpSpPr>
        <p:pic>
          <p:nvPicPr>
            <p:cNvPr id="38918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" y="2310"/>
              <a:ext cx="3953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33"/>
            <p:cNvSpPr>
              <a:spLocks noChangeArrowheads="1"/>
            </p:cNvSpPr>
            <p:nvPr/>
          </p:nvSpPr>
          <p:spPr bwMode="auto">
            <a:xfrm>
              <a:off x="2801" y="3558"/>
              <a:ext cx="140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20" name="Rectangle 34"/>
            <p:cNvSpPr>
              <a:spLocks noChangeArrowheads="1"/>
            </p:cNvSpPr>
            <p:nvPr/>
          </p:nvSpPr>
          <p:spPr bwMode="auto">
            <a:xfrm>
              <a:off x="2857" y="3592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>
                  <a:solidFill>
                    <a:srgbClr val="FFFF00"/>
                  </a:solidFill>
                  <a:ea typeface="新細明體" panose="02020500000000000000" pitchFamily="18" charset="-120"/>
                </a:rPr>
                <a:t>Injection Temperature: 190 ºC</a:t>
              </a:r>
              <a:endParaRPr lang="en-US" altLang="zh-TW">
                <a:ea typeface="新細明體" panose="02020500000000000000" pitchFamily="18" charset="-120"/>
              </a:endParaRPr>
            </a:p>
          </p:txBody>
        </p:sp>
        <p:pic>
          <p:nvPicPr>
            <p:cNvPr id="38921" name="Picture 4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" y="2310"/>
              <a:ext cx="3953" cy="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Rectangle 43"/>
            <p:cNvSpPr>
              <a:spLocks noChangeArrowheads="1"/>
            </p:cNvSpPr>
            <p:nvPr/>
          </p:nvSpPr>
          <p:spPr bwMode="auto">
            <a:xfrm>
              <a:off x="2801" y="3558"/>
              <a:ext cx="140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23" name="Rectangle 44"/>
            <p:cNvSpPr>
              <a:spLocks noChangeArrowheads="1"/>
            </p:cNvSpPr>
            <p:nvPr/>
          </p:nvSpPr>
          <p:spPr bwMode="auto">
            <a:xfrm>
              <a:off x="2857" y="3592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>
                  <a:solidFill>
                    <a:srgbClr val="FFFF00"/>
                  </a:solidFill>
                  <a:ea typeface="新細明體" panose="02020500000000000000" pitchFamily="18" charset="-120"/>
                </a:rPr>
                <a:t>Injection Temperature: 190 ºC</a:t>
              </a:r>
              <a:endParaRPr lang="en-US" altLang="zh-TW">
                <a:ea typeface="新細明體" panose="02020500000000000000" pitchFamily="18" charset="-120"/>
              </a:endParaRPr>
            </a:p>
          </p:txBody>
        </p:sp>
        <p:sp>
          <p:nvSpPr>
            <p:cNvPr id="38924" name="Rectangle 45"/>
            <p:cNvSpPr>
              <a:spLocks noChangeArrowheads="1"/>
            </p:cNvSpPr>
            <p:nvPr/>
          </p:nvSpPr>
          <p:spPr bwMode="auto">
            <a:xfrm>
              <a:off x="1485" y="1968"/>
              <a:ext cx="14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25" name="Rectangle 46"/>
            <p:cNvSpPr>
              <a:spLocks noChangeArrowheads="1"/>
            </p:cNvSpPr>
            <p:nvPr/>
          </p:nvSpPr>
          <p:spPr bwMode="auto">
            <a:xfrm>
              <a:off x="1537" y="2004"/>
              <a:ext cx="15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 </a:t>
              </a:r>
            </a:p>
          </p:txBody>
        </p:sp>
        <p:sp>
          <p:nvSpPr>
            <p:cNvPr id="38926" name="Rectangle 47"/>
            <p:cNvSpPr>
              <a:spLocks noChangeArrowheads="1"/>
            </p:cNvSpPr>
            <p:nvPr/>
          </p:nvSpPr>
          <p:spPr bwMode="auto">
            <a:xfrm>
              <a:off x="1616" y="2135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without Siloxane Additive</a:t>
              </a:r>
            </a:p>
          </p:txBody>
        </p:sp>
        <p:sp>
          <p:nvSpPr>
            <p:cNvPr id="38927" name="Rectangle 48"/>
            <p:cNvSpPr>
              <a:spLocks noChangeArrowheads="1"/>
            </p:cNvSpPr>
            <p:nvPr/>
          </p:nvSpPr>
          <p:spPr bwMode="auto">
            <a:xfrm>
              <a:off x="3933" y="1985"/>
              <a:ext cx="141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28" name="Rectangle 49"/>
            <p:cNvSpPr>
              <a:spLocks noChangeArrowheads="1"/>
            </p:cNvSpPr>
            <p:nvPr/>
          </p:nvSpPr>
          <p:spPr bwMode="auto">
            <a:xfrm>
              <a:off x="3985" y="2021"/>
              <a:ext cx="15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</a:t>
              </a:r>
            </a:p>
          </p:txBody>
        </p:sp>
        <p:sp>
          <p:nvSpPr>
            <p:cNvPr id="38929" name="Rectangle 50"/>
            <p:cNvSpPr>
              <a:spLocks noChangeArrowheads="1"/>
            </p:cNvSpPr>
            <p:nvPr/>
          </p:nvSpPr>
          <p:spPr bwMode="auto">
            <a:xfrm>
              <a:off x="4105" y="2152"/>
              <a:ext cx="6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 0.4% of </a:t>
              </a:r>
            </a:p>
          </p:txBody>
        </p:sp>
        <p:sp>
          <p:nvSpPr>
            <p:cNvPr id="38930" name="Rectangle 51"/>
            <p:cNvSpPr>
              <a:spLocks noChangeArrowheads="1"/>
            </p:cNvSpPr>
            <p:nvPr/>
          </p:nvSpPr>
          <p:spPr bwMode="auto">
            <a:xfrm>
              <a:off x="4716" y="2152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MB50 001</a:t>
              </a:r>
            </a:p>
          </p:txBody>
        </p:sp>
        <p:sp>
          <p:nvSpPr>
            <p:cNvPr id="38931" name="Rectangle 52"/>
            <p:cNvSpPr>
              <a:spLocks noChangeArrowheads="1"/>
            </p:cNvSpPr>
            <p:nvPr/>
          </p:nvSpPr>
          <p:spPr bwMode="auto">
            <a:xfrm>
              <a:off x="1485" y="1968"/>
              <a:ext cx="143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32" name="Rectangle 53"/>
            <p:cNvSpPr>
              <a:spLocks noChangeArrowheads="1"/>
            </p:cNvSpPr>
            <p:nvPr/>
          </p:nvSpPr>
          <p:spPr bwMode="auto">
            <a:xfrm>
              <a:off x="1537" y="2004"/>
              <a:ext cx="15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 </a:t>
              </a:r>
            </a:p>
          </p:txBody>
        </p:sp>
        <p:sp>
          <p:nvSpPr>
            <p:cNvPr id="38933" name="Rectangle 54"/>
            <p:cNvSpPr>
              <a:spLocks noChangeArrowheads="1"/>
            </p:cNvSpPr>
            <p:nvPr/>
          </p:nvSpPr>
          <p:spPr bwMode="auto">
            <a:xfrm>
              <a:off x="1616" y="2135"/>
              <a:ext cx="13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without Siloxane Additive</a:t>
              </a:r>
            </a:p>
          </p:txBody>
        </p:sp>
        <p:sp>
          <p:nvSpPr>
            <p:cNvPr id="38934" name="Rectangle 55"/>
            <p:cNvSpPr>
              <a:spLocks noChangeArrowheads="1"/>
            </p:cNvSpPr>
            <p:nvPr/>
          </p:nvSpPr>
          <p:spPr bwMode="auto">
            <a:xfrm>
              <a:off x="3933" y="1985"/>
              <a:ext cx="141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935" name="Rectangle 56"/>
            <p:cNvSpPr>
              <a:spLocks noChangeArrowheads="1"/>
            </p:cNvSpPr>
            <p:nvPr/>
          </p:nvSpPr>
          <p:spPr bwMode="auto">
            <a:xfrm>
              <a:off x="3985" y="2021"/>
              <a:ext cx="15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Pigmented PP Homopolymer</a:t>
              </a:r>
            </a:p>
          </p:txBody>
        </p:sp>
        <p:sp>
          <p:nvSpPr>
            <p:cNvPr id="38936" name="Rectangle 57"/>
            <p:cNvSpPr>
              <a:spLocks noChangeArrowheads="1"/>
            </p:cNvSpPr>
            <p:nvPr/>
          </p:nvSpPr>
          <p:spPr bwMode="auto">
            <a:xfrm>
              <a:off x="4105" y="2152"/>
              <a:ext cx="6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with 0.4% of </a:t>
              </a:r>
            </a:p>
          </p:txBody>
        </p:sp>
        <p:sp>
          <p:nvSpPr>
            <p:cNvPr id="38937" name="Rectangle 58"/>
            <p:cNvSpPr>
              <a:spLocks noChangeArrowheads="1"/>
            </p:cNvSpPr>
            <p:nvPr/>
          </p:nvSpPr>
          <p:spPr bwMode="auto">
            <a:xfrm>
              <a:off x="4716" y="2152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TW" sz="1400" b="1">
                  <a:latin typeface="Arial" panose="020B0604020202020204" pitchFamily="34" charset="0"/>
                  <a:ea typeface="新細明體" panose="02020500000000000000" pitchFamily="18" charset="-120"/>
                </a:rPr>
                <a:t>MB50 001</a:t>
              </a:r>
            </a:p>
          </p:txBody>
        </p:sp>
      </p:grpSp>
      <p:sp>
        <p:nvSpPr>
          <p:cNvPr id="38917" name="Rectangle 67"/>
          <p:cNvSpPr>
            <a:spLocks noGrp="1" noChangeArrowheads="1"/>
          </p:cNvSpPr>
          <p:nvPr>
            <p:ph type="title"/>
          </p:nvPr>
        </p:nvSpPr>
        <p:spPr>
          <a:xfrm>
            <a:off x="4191000" y="609600"/>
            <a:ext cx="6248400" cy="1143000"/>
          </a:xfrm>
          <a:noFill/>
        </p:spPr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Processing Aide</a:t>
            </a:r>
            <a:endParaRPr lang="en-US" altLang="zh-TW" sz="400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28840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936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w Corning SC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 Dow Corning white">
  <a:themeElements>
    <a:clrScheme name="">
      <a:dk1>
        <a:srgbClr val="000000"/>
      </a:dk1>
      <a:lt1>
        <a:srgbClr val="FFFFFF"/>
      </a:lt1>
      <a:dk2>
        <a:srgbClr val="2EC5B9"/>
      </a:dk2>
      <a:lt2>
        <a:srgbClr val="808080"/>
      </a:lt2>
      <a:accent1>
        <a:srgbClr val="3333FF"/>
      </a:accent1>
      <a:accent2>
        <a:srgbClr val="F5AB06"/>
      </a:accent2>
      <a:accent3>
        <a:srgbClr val="FFFFFF"/>
      </a:accent3>
      <a:accent4>
        <a:srgbClr val="000000"/>
      </a:accent4>
      <a:accent5>
        <a:srgbClr val="ADADFF"/>
      </a:accent5>
      <a:accent6>
        <a:srgbClr val="DE9B05"/>
      </a:accent6>
      <a:hlink>
        <a:srgbClr val="A91896"/>
      </a:hlink>
      <a:folHlink>
        <a:srgbClr val="5BA616"/>
      </a:folHlink>
    </a:clrScheme>
    <a:fontScheme name="New Dow Corning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339966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339966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w Dow Corning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ow Corning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ow Corning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ow Corning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ow Corning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Dow Corning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ow Corning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ow Corning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ow Corning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ow Corning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ow Corning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Dow Corning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525</Words>
  <Application>Microsoft Office PowerPoint</Application>
  <PresentationFormat>Widescreen</PresentationFormat>
  <Paragraphs>133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標楷體</vt:lpstr>
      <vt:lpstr>Futura Hv BT</vt:lpstr>
      <vt:lpstr>MS PGothic</vt:lpstr>
      <vt:lpstr>MS PGothic</vt:lpstr>
      <vt:lpstr>新細明體</vt:lpstr>
      <vt:lpstr>新細明體</vt:lpstr>
      <vt:lpstr>SimSun</vt:lpstr>
      <vt:lpstr>Arial</vt:lpstr>
      <vt:lpstr>Calibri</vt:lpstr>
      <vt:lpstr>Calibri Light</vt:lpstr>
      <vt:lpstr>Comic Sans MS</vt:lpstr>
      <vt:lpstr>Times</vt:lpstr>
      <vt:lpstr>Times New Roman</vt:lpstr>
      <vt:lpstr>Wingdings</vt:lpstr>
      <vt:lpstr>Office Theme</vt:lpstr>
      <vt:lpstr>Dow Corning SCB</vt:lpstr>
      <vt:lpstr>New Dow Corning white</vt:lpstr>
      <vt:lpstr>Photo Editor Photo</vt:lpstr>
      <vt:lpstr>PowerPoint Presentation</vt:lpstr>
      <vt:lpstr>PowerPoint Presentation</vt:lpstr>
      <vt:lpstr>PowerPoint Presentation</vt:lpstr>
      <vt:lpstr>What Properties Can Silanes Influence? 硅烷能提高哪些性能?</vt:lpstr>
      <vt:lpstr>PowerPoint Presentation</vt:lpstr>
      <vt:lpstr>固體 - 液體</vt:lpstr>
      <vt:lpstr>Processing Aide</vt:lpstr>
      <vt:lpstr>Processing Aide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Dow Corning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WEN-BIN B. (WBCHEN)</dc:creator>
  <cp:lastModifiedBy>CHEN, WEN-BIN B. (WBCHEN)</cp:lastModifiedBy>
  <cp:revision>12</cp:revision>
  <dcterms:created xsi:type="dcterms:W3CDTF">2016-03-24T23:27:38Z</dcterms:created>
  <dcterms:modified xsi:type="dcterms:W3CDTF">2016-03-25T07:19:31Z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77308c07-8762-4ec8-9038-65c608f98b10</vt:lpwstr>
  </property>
  <property fmtid="{D5CDD505-2E9C-101B-9397-08002B2CF9AE}" pid="3" name="aliasHFHeaderFooter">
    <vt:lpwstr>Dow Corning</vt:lpwstr>
  </property>
  <property fmtid="{D5CDD505-2E9C-101B-9397-08002B2CF9AE}" pid="4" name="IAM_LGL_ENTITY">
    <vt:lpwstr>Dow Corning</vt:lpwstr>
  </property>
  <property fmtid="{D5CDD505-2E9C-101B-9397-08002B2CF9AE}" pid="5" name="IAM_SECURITY_CLASS">
    <vt:lpwstr>Non-Classified</vt:lpwstr>
  </property>
</Properties>
</file>